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10" r:id="rId2"/>
  </p:sldMasterIdLst>
  <p:notesMasterIdLst>
    <p:notesMasterId r:id="rId27"/>
  </p:notesMasterIdLst>
  <p:sldIdLst>
    <p:sldId id="256" r:id="rId3"/>
    <p:sldId id="1110" r:id="rId4"/>
    <p:sldId id="1086" r:id="rId5"/>
    <p:sldId id="1074" r:id="rId6"/>
    <p:sldId id="1089" r:id="rId7"/>
    <p:sldId id="1109" r:id="rId8"/>
    <p:sldId id="1108" r:id="rId9"/>
    <p:sldId id="1103" r:id="rId10"/>
    <p:sldId id="1105" r:id="rId11"/>
    <p:sldId id="285" r:id="rId12"/>
    <p:sldId id="1081" r:id="rId13"/>
    <p:sldId id="1092" r:id="rId14"/>
    <p:sldId id="385" r:id="rId15"/>
    <p:sldId id="396" r:id="rId16"/>
    <p:sldId id="397" r:id="rId17"/>
    <p:sldId id="346" r:id="rId18"/>
    <p:sldId id="378" r:id="rId19"/>
    <p:sldId id="389" r:id="rId20"/>
    <p:sldId id="391" r:id="rId21"/>
    <p:sldId id="390" r:id="rId22"/>
    <p:sldId id="277" r:id="rId23"/>
    <p:sldId id="278" r:id="rId24"/>
    <p:sldId id="1098" r:id="rId25"/>
    <p:sldId id="1099" r:id="rId26"/>
  </p:sldIdLst>
  <p:sldSz cx="12192000" cy="6858000"/>
  <p:notesSz cx="6858000" cy="9144000"/>
  <p:custShowLst>
    <p:custShow name="Custom Show 1" id="0">
      <p:sldLst>
        <p:sld r:id="rId8"/>
        <p:sld r:id="rId9"/>
        <p:sld r:id="rId11"/>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nafowotelagosppa@gmail.com" initials="o" lastIdx="1" clrIdx="0">
    <p:extLst>
      <p:ext uri="{19B8F6BF-5375-455C-9EA6-DF929625EA0E}">
        <p15:presenceInfo xmlns:p15="http://schemas.microsoft.com/office/powerpoint/2012/main" userId="cf19dab191b69a2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6" autoAdjust="0"/>
    <p:restoredTop sz="94746"/>
  </p:normalViewPr>
  <p:slideViewPr>
    <p:cSldViewPr snapToGrid="0">
      <p:cViewPr varScale="1">
        <p:scale>
          <a:sx n="64" d="100"/>
          <a:sy n="64" d="100"/>
        </p:scale>
        <p:origin x="10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5B49BA-7C95-4BFB-BA41-8D3D7AA3794D}"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EB041C6D-473E-4661-A6D5-84393AC3296C}">
      <dgm:prSet phldrT="[Text]" custT="1"/>
      <dgm:spPr>
        <a:solidFill>
          <a:schemeClr val="accent2">
            <a:lumMod val="40000"/>
            <a:lumOff val="60000"/>
          </a:schemeClr>
        </a:solidFill>
      </dgm:spPr>
      <dgm:t>
        <a:bodyPr/>
        <a:lstStyle/>
        <a:p>
          <a:r>
            <a:rPr lang="en-US" sz="1400" b="1">
              <a:solidFill>
                <a:srgbClr val="FF0000"/>
              </a:solidFill>
              <a:latin typeface="Garamond" panose="02020404030301010803" pitchFamily="18" charset="0"/>
              <a:ea typeface="Cambria" panose="02040503050406030204" pitchFamily="18" charset="0"/>
              <a:cs typeface="Arial" panose="020B0604020202020204" pitchFamily="34" charset="0"/>
            </a:rPr>
            <a:t>START!</a:t>
          </a:r>
        </a:p>
        <a:p>
          <a:r>
            <a:rPr lang="en-US" sz="1400" b="0">
              <a:solidFill>
                <a:sysClr val="windowText" lastClr="000000"/>
              </a:solidFill>
              <a:latin typeface="Garamond" panose="02020404030301010803" pitchFamily="18" charset="0"/>
              <a:ea typeface="Cambria" panose="02040503050406030204" pitchFamily="18" charset="0"/>
              <a:cs typeface="Arial" panose="020B0604020202020204" pitchFamily="34" charset="0"/>
            </a:rPr>
            <a:t>PE activates PPC to develop draft Procurement Plan which forms the basis for Budget preparation</a:t>
          </a:r>
        </a:p>
      </dgm:t>
    </dgm:pt>
    <dgm:pt modelId="{9278615E-C8A8-4582-91D4-C27F44169093}" type="parTrans" cxnId="{03FAC031-2F5D-4EF4-AE53-66FA22707B66}">
      <dgm:prSet/>
      <dgm:spPr/>
      <dgm:t>
        <a:bodyPr/>
        <a:lstStyle/>
        <a:p>
          <a:endParaRPr lang="en-US"/>
        </a:p>
      </dgm:t>
    </dgm:pt>
    <dgm:pt modelId="{96913087-ADDD-4465-8C13-1A08D4E66310}" type="sibTrans" cxnId="{03FAC031-2F5D-4EF4-AE53-66FA22707B66}">
      <dgm:prSet/>
      <dgm:spPr>
        <a:ln w="12700"/>
      </dgm:spPr>
      <dgm:t>
        <a:bodyPr/>
        <a:lstStyle/>
        <a:p>
          <a:endParaRPr lang="en-US"/>
        </a:p>
      </dgm:t>
    </dgm:pt>
    <dgm:pt modelId="{A4B9402B-D2DA-4BDD-A032-B9A5E1596F14}">
      <dgm:prSet custT="1"/>
      <dgm:spPr>
        <a:solidFill>
          <a:schemeClr val="accent2">
            <a:lumMod val="40000"/>
            <a:lumOff val="60000"/>
          </a:schemeClr>
        </a:solidFill>
      </dgm:spPr>
      <dgm:t>
        <a:bodyPr/>
        <a:lstStyle/>
        <a:p>
          <a:r>
            <a:rPr lang="en-GB" sz="1400" b="0">
              <a:solidFill>
                <a:sysClr val="windowText" lastClr="000000"/>
              </a:solidFill>
              <a:latin typeface="Garamond" panose="02020404030301010803" pitchFamily="18" charset="0"/>
              <a:ea typeface="Cambria" panose="02040503050406030204" pitchFamily="18" charset="0"/>
            </a:rPr>
            <a:t>Appropriation Bill is passed by LAHA &amp; signed into Law</a:t>
          </a:r>
          <a:endParaRPr lang="en-US" sz="1400" b="0">
            <a:solidFill>
              <a:sysClr val="windowText" lastClr="000000"/>
            </a:solidFill>
            <a:latin typeface="Garamond" panose="02020404030301010803" pitchFamily="18" charset="0"/>
            <a:ea typeface="Cambria" panose="02040503050406030204" pitchFamily="18" charset="0"/>
          </a:endParaRPr>
        </a:p>
      </dgm:t>
    </dgm:pt>
    <dgm:pt modelId="{1776344A-FADB-4415-8793-BD3FBA2B1E27}" type="parTrans" cxnId="{E5D416D3-D16C-4D3F-8E2F-CAFBED1E9B3C}">
      <dgm:prSet/>
      <dgm:spPr/>
      <dgm:t>
        <a:bodyPr/>
        <a:lstStyle/>
        <a:p>
          <a:endParaRPr lang="en-US"/>
        </a:p>
      </dgm:t>
    </dgm:pt>
    <dgm:pt modelId="{7CF02C2A-D0B2-4AAC-A528-A54144428DA7}" type="sibTrans" cxnId="{E5D416D3-D16C-4D3F-8E2F-CAFBED1E9B3C}">
      <dgm:prSet/>
      <dgm:spPr>
        <a:ln w="12700"/>
      </dgm:spPr>
      <dgm:t>
        <a:bodyPr/>
        <a:lstStyle/>
        <a:p>
          <a:endParaRPr lang="en-US"/>
        </a:p>
      </dgm:t>
    </dgm:pt>
    <dgm:pt modelId="{EA43A97A-D6BB-44FB-A491-BAA4F22E27F0}">
      <dgm:prSet custT="1"/>
      <dgm:spPr>
        <a:solidFill>
          <a:schemeClr val="accent2">
            <a:lumMod val="40000"/>
            <a:lumOff val="60000"/>
          </a:schemeClr>
        </a:solidFill>
      </dgm:spPr>
      <dgm:t>
        <a:bodyPr/>
        <a:lstStyle/>
        <a:p>
          <a:pPr algn="ctr"/>
          <a:r>
            <a:rPr lang="en-GB" sz="1400" b="0">
              <a:solidFill>
                <a:sysClr val="windowText" lastClr="000000"/>
              </a:solidFill>
              <a:latin typeface="Garamond" panose="02020404030301010803" pitchFamily="18" charset="0"/>
              <a:ea typeface="Cambria" panose="02040503050406030204" pitchFamily="18" charset="0"/>
            </a:rPr>
            <a:t>PE sends Procurement Plan (based on Appropriation Law) to PPA for approval during the Procurement Planning Clinic</a:t>
          </a:r>
          <a:endParaRPr lang="en-US" sz="1400" b="0">
            <a:solidFill>
              <a:sysClr val="windowText" lastClr="000000"/>
            </a:solidFill>
            <a:latin typeface="Garamond" panose="02020404030301010803" pitchFamily="18" charset="0"/>
            <a:ea typeface="Cambria" panose="02040503050406030204" pitchFamily="18" charset="0"/>
          </a:endParaRPr>
        </a:p>
      </dgm:t>
    </dgm:pt>
    <dgm:pt modelId="{064BB343-043A-424D-A588-5381BDAB64E3}" type="parTrans" cxnId="{2B9681AA-38A2-4E94-9E3D-15A11FD7E65C}">
      <dgm:prSet/>
      <dgm:spPr/>
      <dgm:t>
        <a:bodyPr/>
        <a:lstStyle/>
        <a:p>
          <a:endParaRPr lang="en-US"/>
        </a:p>
      </dgm:t>
    </dgm:pt>
    <dgm:pt modelId="{4117D947-7426-48F6-92C1-50ACC1F64084}" type="sibTrans" cxnId="{2B9681AA-38A2-4E94-9E3D-15A11FD7E65C}">
      <dgm:prSet/>
      <dgm:spPr>
        <a:ln w="12700"/>
      </dgm:spPr>
      <dgm:t>
        <a:bodyPr/>
        <a:lstStyle/>
        <a:p>
          <a:endParaRPr lang="en-US"/>
        </a:p>
      </dgm:t>
    </dgm:pt>
    <dgm:pt modelId="{E8CCF045-C24E-4AD5-BD0E-CDB57EFB688A}">
      <dgm:prSet custT="1"/>
      <dgm:spPr>
        <a:solidFill>
          <a:schemeClr val="accent2">
            <a:lumMod val="40000"/>
            <a:lumOff val="60000"/>
          </a:schemeClr>
        </a:solidFill>
      </dgm:spPr>
      <dgm:t>
        <a:bodyPr/>
        <a:lstStyle/>
        <a:p>
          <a:r>
            <a:rPr lang="en-GB" sz="1400" b="0" dirty="0">
              <a:solidFill>
                <a:sysClr val="windowText" lastClr="000000"/>
              </a:solidFill>
              <a:latin typeface="Garamond" panose="02020404030301010803" pitchFamily="18" charset="0"/>
              <a:ea typeface="Cambria" panose="02040503050406030204" pitchFamily="18" charset="0"/>
            </a:rPr>
            <a:t>PE carries out the procurement Process up to pre-award level utilising the appropriate procurement method</a:t>
          </a:r>
          <a:endParaRPr lang="en-US" sz="1400" b="0" dirty="0">
            <a:solidFill>
              <a:sysClr val="windowText" lastClr="000000"/>
            </a:solidFill>
            <a:latin typeface="Garamond" panose="02020404030301010803" pitchFamily="18" charset="0"/>
            <a:ea typeface="Cambria" panose="02040503050406030204" pitchFamily="18" charset="0"/>
          </a:endParaRPr>
        </a:p>
      </dgm:t>
    </dgm:pt>
    <dgm:pt modelId="{FF981981-F280-491A-A33A-B61AEDB17695}" type="parTrans" cxnId="{4D17CE3C-D352-4F18-BE71-3EA56CDC9AEA}">
      <dgm:prSet/>
      <dgm:spPr/>
      <dgm:t>
        <a:bodyPr/>
        <a:lstStyle/>
        <a:p>
          <a:endParaRPr lang="en-US"/>
        </a:p>
      </dgm:t>
    </dgm:pt>
    <dgm:pt modelId="{FE906269-8B28-4650-86FC-0DFB7DC4C1CB}" type="sibTrans" cxnId="{4D17CE3C-D352-4F18-BE71-3EA56CDC9AEA}">
      <dgm:prSet/>
      <dgm:spPr>
        <a:ln w="12700"/>
      </dgm:spPr>
      <dgm:t>
        <a:bodyPr/>
        <a:lstStyle/>
        <a:p>
          <a:endParaRPr lang="en-US"/>
        </a:p>
      </dgm:t>
    </dgm:pt>
    <dgm:pt modelId="{62B673D2-3814-40FA-97B3-A25B3E4CECCF}">
      <dgm:prSet custT="1"/>
      <dgm:spPr>
        <a:solidFill>
          <a:srgbClr val="00B050"/>
        </a:solidFill>
      </dgm:spPr>
      <dgm:t>
        <a:bodyPr/>
        <a:lstStyle/>
        <a:p>
          <a:pPr algn="ctr"/>
          <a:r>
            <a:rPr lang="en-GB" sz="1400" b="1" dirty="0">
              <a:solidFill>
                <a:sysClr val="windowText" lastClr="000000"/>
              </a:solidFill>
              <a:latin typeface="Garamond" panose="02020404030301010803" pitchFamily="18" charset="0"/>
              <a:ea typeface="Cambria" panose="02040503050406030204" pitchFamily="18" charset="0"/>
            </a:rPr>
            <a:t>PE sends Memo to the Governor for approval of the procurement </a:t>
          </a:r>
          <a:endParaRPr lang="en-US" sz="1400" b="1" dirty="0">
            <a:latin typeface="Garamond" panose="02020404030301010803" pitchFamily="18" charset="0"/>
          </a:endParaRPr>
        </a:p>
      </dgm:t>
    </dgm:pt>
    <dgm:pt modelId="{BABE3D1A-F2E4-4B4E-A61B-47FD9F6FB0B5}" type="parTrans" cxnId="{953FD7B9-11F6-4E99-879D-E06780F42C2B}">
      <dgm:prSet/>
      <dgm:spPr/>
      <dgm:t>
        <a:bodyPr/>
        <a:lstStyle/>
        <a:p>
          <a:endParaRPr lang="en-US"/>
        </a:p>
      </dgm:t>
    </dgm:pt>
    <dgm:pt modelId="{7ED08EA1-F148-417E-B36E-74BC4CCD92EF}" type="sibTrans" cxnId="{953FD7B9-11F6-4E99-879D-E06780F42C2B}">
      <dgm:prSet/>
      <dgm:spPr>
        <a:ln w="12700">
          <a:solidFill>
            <a:schemeClr val="tx1"/>
          </a:solidFill>
        </a:ln>
      </dgm:spPr>
      <dgm:t>
        <a:bodyPr/>
        <a:lstStyle/>
        <a:p>
          <a:endParaRPr lang="en-US"/>
        </a:p>
      </dgm:t>
    </dgm:pt>
    <dgm:pt modelId="{9C62E629-62D8-4B18-A918-DC752CDFF607}">
      <dgm:prSet custT="1"/>
      <dgm:spPr>
        <a:solidFill>
          <a:schemeClr val="accent2">
            <a:lumMod val="40000"/>
            <a:lumOff val="60000"/>
          </a:schemeClr>
        </a:solidFill>
      </dgm:spPr>
      <dgm:t>
        <a:bodyPr/>
        <a:lstStyle/>
        <a:p>
          <a:r>
            <a:rPr lang="en-GB" sz="1400" b="0">
              <a:solidFill>
                <a:sysClr val="windowText" lastClr="000000"/>
              </a:solidFill>
              <a:latin typeface="Garamond" panose="02020404030301010803" pitchFamily="18" charset="0"/>
              <a:ea typeface="Cambria" panose="02040503050406030204" pitchFamily="18" charset="0"/>
            </a:rPr>
            <a:t>PE proceeds to register Letter of Award with PPA and issue same to the Contractor if the procurement is a contract</a:t>
          </a:r>
        </a:p>
      </dgm:t>
    </dgm:pt>
    <dgm:pt modelId="{3F4187BA-39EE-4263-9594-58CB7DB42574}" type="parTrans" cxnId="{24F785F1-592E-4D81-BE2F-6FD4015BE363}">
      <dgm:prSet/>
      <dgm:spPr/>
      <dgm:t>
        <a:bodyPr/>
        <a:lstStyle/>
        <a:p>
          <a:endParaRPr lang="en-US"/>
        </a:p>
      </dgm:t>
    </dgm:pt>
    <dgm:pt modelId="{CB4BAA0F-3C81-45E0-8337-9F0F0E5DAF0F}" type="sibTrans" cxnId="{24F785F1-592E-4D81-BE2F-6FD4015BE363}">
      <dgm:prSet/>
      <dgm:spPr>
        <a:ln w="12700">
          <a:solidFill>
            <a:schemeClr val="tx1"/>
          </a:solidFill>
        </a:ln>
      </dgm:spPr>
      <dgm:t>
        <a:bodyPr/>
        <a:lstStyle/>
        <a:p>
          <a:endParaRPr lang="en-US"/>
        </a:p>
      </dgm:t>
    </dgm:pt>
    <dgm:pt modelId="{D641A88E-0509-4943-B642-074BC1572A40}">
      <dgm:prSet custT="1"/>
      <dgm:spPr>
        <a:solidFill>
          <a:schemeClr val="accent2">
            <a:lumMod val="40000"/>
            <a:lumOff val="60000"/>
          </a:schemeClr>
        </a:solidFill>
      </dgm:spPr>
      <dgm:t>
        <a:bodyPr/>
        <a:lstStyle/>
        <a:p>
          <a:r>
            <a:rPr lang="en-US" sz="1400" b="0">
              <a:solidFill>
                <a:sysClr val="windowText" lastClr="000000"/>
              </a:solidFill>
              <a:latin typeface="Garamond" panose="02020404030301010803" pitchFamily="18" charset="0"/>
              <a:ea typeface="Cambria" panose="02040503050406030204" pitchFamily="18" charset="0"/>
            </a:rPr>
            <a:t>Execution of Agreement</a:t>
          </a:r>
        </a:p>
      </dgm:t>
    </dgm:pt>
    <dgm:pt modelId="{137F699A-EB32-4AB0-AE1E-1AC027A18429}" type="parTrans" cxnId="{17657F92-2250-4159-B7F4-0BBB70875827}">
      <dgm:prSet/>
      <dgm:spPr/>
      <dgm:t>
        <a:bodyPr/>
        <a:lstStyle/>
        <a:p>
          <a:endParaRPr lang="en-US"/>
        </a:p>
      </dgm:t>
    </dgm:pt>
    <dgm:pt modelId="{FF4472CB-8194-4969-81F5-D0D90054D12D}" type="sibTrans" cxnId="{17657F92-2250-4159-B7F4-0BBB70875827}">
      <dgm:prSet/>
      <dgm:spPr>
        <a:ln w="12700">
          <a:solidFill>
            <a:schemeClr val="tx1"/>
          </a:solidFill>
        </a:ln>
      </dgm:spPr>
      <dgm:t>
        <a:bodyPr/>
        <a:lstStyle/>
        <a:p>
          <a:endParaRPr lang="en-US"/>
        </a:p>
      </dgm:t>
    </dgm:pt>
    <dgm:pt modelId="{FADD4250-09C9-4A7B-ACF5-BB19CA458250}">
      <dgm:prSet custT="1"/>
      <dgm:spPr>
        <a:solidFill>
          <a:schemeClr val="accent2">
            <a:lumMod val="40000"/>
            <a:lumOff val="60000"/>
          </a:schemeClr>
        </a:solidFill>
      </dgm:spPr>
      <dgm:t>
        <a:bodyPr/>
        <a:lstStyle/>
        <a:p>
          <a:r>
            <a:rPr lang="en-US" sz="1400" b="0">
              <a:solidFill>
                <a:sysClr val="windowText" lastClr="000000"/>
              </a:solidFill>
              <a:latin typeface="Garamond" panose="02020404030301010803" pitchFamily="18" charset="0"/>
              <a:ea typeface="Cambria" panose="02040503050406030204" pitchFamily="18" charset="0"/>
            </a:rPr>
            <a:t>Contract Management commences</a:t>
          </a:r>
        </a:p>
      </dgm:t>
    </dgm:pt>
    <dgm:pt modelId="{BE63FFA1-12ED-4E35-881D-65E5DC18ABB6}" type="parTrans" cxnId="{79FB714B-FFF8-489E-898C-F77B46EC9BF7}">
      <dgm:prSet/>
      <dgm:spPr/>
      <dgm:t>
        <a:bodyPr/>
        <a:lstStyle/>
        <a:p>
          <a:endParaRPr lang="en-US"/>
        </a:p>
      </dgm:t>
    </dgm:pt>
    <dgm:pt modelId="{2A4F49FE-7DD5-46EC-9F53-04BF43B08ECE}" type="sibTrans" cxnId="{79FB714B-FFF8-489E-898C-F77B46EC9BF7}">
      <dgm:prSet/>
      <dgm:spPr/>
      <dgm:t>
        <a:bodyPr/>
        <a:lstStyle/>
        <a:p>
          <a:endParaRPr lang="en-US"/>
        </a:p>
      </dgm:t>
    </dgm:pt>
    <dgm:pt modelId="{9D82D6E3-3551-4A1E-8D7A-5FCD8AA1B449}">
      <dgm:prSet custT="1"/>
      <dgm:spPr>
        <a:solidFill>
          <a:schemeClr val="accent2">
            <a:lumMod val="40000"/>
            <a:lumOff val="60000"/>
          </a:schemeClr>
        </a:solidFill>
      </dgm:spPr>
      <dgm:t>
        <a:bodyPr/>
        <a:lstStyle/>
        <a:p>
          <a:pPr algn="ctr"/>
          <a:r>
            <a:rPr lang="en-GB" sz="1400" b="0">
              <a:solidFill>
                <a:sysClr val="windowText" lastClr="000000"/>
              </a:solidFill>
              <a:latin typeface="Garamond" panose="02020404030301010803" pitchFamily="18" charset="0"/>
              <a:ea typeface="Cambria" panose="02040503050406030204" pitchFamily="18" charset="0"/>
            </a:rPr>
            <a:t>PE obtains relevant Approval Instruments from PPA </a:t>
          </a:r>
          <a:endParaRPr lang="en-US" sz="1400" b="0">
            <a:solidFill>
              <a:sysClr val="windowText" lastClr="000000"/>
            </a:solidFill>
            <a:latin typeface="Garamond" panose="02020404030301010803" pitchFamily="18" charset="0"/>
            <a:ea typeface="Cambria" panose="02040503050406030204" pitchFamily="18" charset="0"/>
          </a:endParaRPr>
        </a:p>
      </dgm:t>
    </dgm:pt>
    <dgm:pt modelId="{EEAB6715-4B8E-4B02-A062-F4FE1821648F}" type="parTrans" cxnId="{E6E632F5-5582-405E-998D-C32D5879684F}">
      <dgm:prSet/>
      <dgm:spPr/>
      <dgm:t>
        <a:bodyPr/>
        <a:lstStyle/>
        <a:p>
          <a:endParaRPr lang="en-US"/>
        </a:p>
      </dgm:t>
    </dgm:pt>
    <dgm:pt modelId="{74CE258A-6A54-4E07-A8E5-D8194E949679}" type="sibTrans" cxnId="{E6E632F5-5582-405E-998D-C32D5879684F}">
      <dgm:prSet/>
      <dgm:spPr>
        <a:ln w="12700">
          <a:solidFill>
            <a:schemeClr val="tx1"/>
          </a:solidFill>
        </a:ln>
      </dgm:spPr>
      <dgm:t>
        <a:bodyPr/>
        <a:lstStyle/>
        <a:p>
          <a:endParaRPr lang="en-US"/>
        </a:p>
      </dgm:t>
    </dgm:pt>
    <dgm:pt modelId="{BDFDBEA2-A25D-B745-9EDA-C635357120A6}">
      <dgm:prSet custT="1"/>
      <dgm:spPr>
        <a:solidFill>
          <a:schemeClr val="accent2">
            <a:lumMod val="40000"/>
            <a:lumOff val="60000"/>
          </a:schemeClr>
        </a:solidFill>
      </dgm:spPr>
      <dgm:t>
        <a:bodyPr/>
        <a:lstStyle/>
        <a:p>
          <a:pPr algn="ctr"/>
          <a:r>
            <a:rPr lang="en-GB" sz="1400">
              <a:solidFill>
                <a:sysClr val="windowText" lastClr="000000"/>
              </a:solidFill>
              <a:latin typeface="Garamond" panose="02020404030301010803" pitchFamily="18" charset="0"/>
            </a:rPr>
            <a:t>PE engages MEPB in bilateral discussion leading to the Appropriation Bill </a:t>
          </a:r>
        </a:p>
      </dgm:t>
    </dgm:pt>
    <dgm:pt modelId="{8A27031F-800A-0D48-9680-D15D4A38A4FE}" type="parTrans" cxnId="{E758CE22-F370-C34A-B07A-6D723B3C92A9}">
      <dgm:prSet/>
      <dgm:spPr/>
      <dgm:t>
        <a:bodyPr/>
        <a:lstStyle/>
        <a:p>
          <a:endParaRPr lang="en-GB"/>
        </a:p>
      </dgm:t>
    </dgm:pt>
    <dgm:pt modelId="{D69FAE92-44BF-1A4B-92E2-FEEFEDFE1CBF}" type="sibTrans" cxnId="{E758CE22-F370-C34A-B07A-6D723B3C92A9}">
      <dgm:prSet/>
      <dgm:spPr>
        <a:ln>
          <a:solidFill>
            <a:schemeClr val="tx1">
              <a:lumMod val="95000"/>
              <a:lumOff val="5000"/>
            </a:schemeClr>
          </a:solidFill>
        </a:ln>
      </dgm:spPr>
      <dgm:t>
        <a:bodyPr/>
        <a:lstStyle/>
        <a:p>
          <a:endParaRPr lang="en-GB">
            <a:solidFill>
              <a:sysClr val="windowText" lastClr="000000"/>
            </a:solidFill>
          </a:endParaRPr>
        </a:p>
      </dgm:t>
    </dgm:pt>
    <dgm:pt modelId="{4444D43E-7262-4B9D-B687-8E9508F88007}" type="pres">
      <dgm:prSet presAssocID="{EE5B49BA-7C95-4BFB-BA41-8D3D7AA3794D}" presName="Name0" presStyleCnt="0">
        <dgm:presLayoutVars>
          <dgm:dir/>
          <dgm:resizeHandles val="exact"/>
        </dgm:presLayoutVars>
      </dgm:prSet>
      <dgm:spPr/>
    </dgm:pt>
    <dgm:pt modelId="{C90A56D1-5402-42BD-B00C-15F3DF71D3E2}" type="pres">
      <dgm:prSet presAssocID="{EB041C6D-473E-4661-A6D5-84393AC3296C}" presName="node" presStyleLbl="node1" presStyleIdx="0" presStyleCnt="10" custScaleX="75949" custScaleY="74887" custLinFactNeighborX="-14692" custLinFactNeighborY="-31080">
        <dgm:presLayoutVars>
          <dgm:bulletEnabled val="1"/>
        </dgm:presLayoutVars>
      </dgm:prSet>
      <dgm:spPr>
        <a:prstGeom prst="roundRect">
          <a:avLst/>
        </a:prstGeom>
      </dgm:spPr>
    </dgm:pt>
    <dgm:pt modelId="{0A92B8FB-A484-4006-8B32-0750B3C19C60}" type="pres">
      <dgm:prSet presAssocID="{96913087-ADDD-4465-8C13-1A08D4E66310}" presName="sibTrans" presStyleLbl="sibTrans1D1" presStyleIdx="0" presStyleCnt="9"/>
      <dgm:spPr/>
    </dgm:pt>
    <dgm:pt modelId="{77839BA4-00EE-43B4-B1E8-70AD324B371F}" type="pres">
      <dgm:prSet presAssocID="{96913087-ADDD-4465-8C13-1A08D4E66310}" presName="connectorText" presStyleLbl="sibTrans1D1" presStyleIdx="0" presStyleCnt="9"/>
      <dgm:spPr/>
    </dgm:pt>
    <dgm:pt modelId="{258E5947-7691-5E46-A337-92C8458AAF9B}" type="pres">
      <dgm:prSet presAssocID="{BDFDBEA2-A25D-B745-9EDA-C635357120A6}" presName="node" presStyleLbl="node1" presStyleIdx="1" presStyleCnt="10" custScaleX="67253" custScaleY="58591" custLinFactNeighborX="-8235">
        <dgm:presLayoutVars>
          <dgm:bulletEnabled val="1"/>
        </dgm:presLayoutVars>
      </dgm:prSet>
      <dgm:spPr>
        <a:prstGeom prst="roundRect">
          <a:avLst/>
        </a:prstGeom>
      </dgm:spPr>
    </dgm:pt>
    <dgm:pt modelId="{F041A529-8273-5D41-90FB-4D8B932D5F89}" type="pres">
      <dgm:prSet presAssocID="{D69FAE92-44BF-1A4B-92E2-FEEFEDFE1CBF}" presName="sibTrans" presStyleLbl="sibTrans1D1" presStyleIdx="1" presStyleCnt="9"/>
      <dgm:spPr/>
    </dgm:pt>
    <dgm:pt modelId="{2C518A50-1D41-A444-BDA5-C5A0CD7E9D02}" type="pres">
      <dgm:prSet presAssocID="{D69FAE92-44BF-1A4B-92E2-FEEFEDFE1CBF}" presName="connectorText" presStyleLbl="sibTrans1D1" presStyleIdx="1" presStyleCnt="9"/>
      <dgm:spPr/>
    </dgm:pt>
    <dgm:pt modelId="{ADD84829-14E9-48F8-BE32-0AE4B316BF26}" type="pres">
      <dgm:prSet presAssocID="{A4B9402B-D2DA-4BDD-A032-B9A5E1596F14}" presName="node" presStyleLbl="node1" presStyleIdx="2" presStyleCnt="10" custScaleX="67686" custScaleY="48302" custLinFactNeighborX="-7131" custLinFactNeighborY="-13719">
        <dgm:presLayoutVars>
          <dgm:bulletEnabled val="1"/>
        </dgm:presLayoutVars>
      </dgm:prSet>
      <dgm:spPr>
        <a:prstGeom prst="roundRect">
          <a:avLst/>
        </a:prstGeom>
      </dgm:spPr>
    </dgm:pt>
    <dgm:pt modelId="{E317519C-626B-44F8-B01C-2C8AC48B2FEB}" type="pres">
      <dgm:prSet presAssocID="{7CF02C2A-D0B2-4AAC-A528-A54144428DA7}" presName="sibTrans" presStyleLbl="sibTrans1D1" presStyleIdx="2" presStyleCnt="9"/>
      <dgm:spPr/>
    </dgm:pt>
    <dgm:pt modelId="{701853FE-DE66-43AF-AAD6-0BA4AE1AC036}" type="pres">
      <dgm:prSet presAssocID="{7CF02C2A-D0B2-4AAC-A528-A54144428DA7}" presName="connectorText" presStyleLbl="sibTrans1D1" presStyleIdx="2" presStyleCnt="9"/>
      <dgm:spPr/>
    </dgm:pt>
    <dgm:pt modelId="{EF3FCDF7-89BE-4BC9-B791-5B36B7D7527A}" type="pres">
      <dgm:prSet presAssocID="{EA43A97A-D6BB-44FB-A491-BAA4F22E27F0}" presName="node" presStyleLbl="node1" presStyleIdx="3" presStyleCnt="10" custScaleX="89005" custScaleY="65774" custLinFactNeighborX="-17430" custLinFactNeighborY="-4326">
        <dgm:presLayoutVars>
          <dgm:bulletEnabled val="1"/>
        </dgm:presLayoutVars>
      </dgm:prSet>
      <dgm:spPr>
        <a:prstGeom prst="roundRect">
          <a:avLst/>
        </a:prstGeom>
      </dgm:spPr>
    </dgm:pt>
    <dgm:pt modelId="{23879008-F604-4A9A-B4BB-B71151470C0B}" type="pres">
      <dgm:prSet presAssocID="{4117D947-7426-48F6-92C1-50ACC1F64084}" presName="sibTrans" presStyleLbl="sibTrans1D1" presStyleIdx="3" presStyleCnt="9"/>
      <dgm:spPr/>
    </dgm:pt>
    <dgm:pt modelId="{7C4C5218-13A0-4FCB-9128-DD67C105F132}" type="pres">
      <dgm:prSet presAssocID="{4117D947-7426-48F6-92C1-50ACC1F64084}" presName="connectorText" presStyleLbl="sibTrans1D1" presStyleIdx="3" presStyleCnt="9"/>
      <dgm:spPr/>
    </dgm:pt>
    <dgm:pt modelId="{D3ACE182-BA25-421B-BB83-01C03C9EBEF5}" type="pres">
      <dgm:prSet presAssocID="{E8CCF045-C24E-4AD5-BD0E-CDB57EFB688A}" presName="node" presStyleLbl="node1" presStyleIdx="4" presStyleCnt="10" custScaleX="77178" custScaleY="76234" custLinFactNeighborX="5146" custLinFactNeighborY="-14022">
        <dgm:presLayoutVars>
          <dgm:bulletEnabled val="1"/>
        </dgm:presLayoutVars>
      </dgm:prSet>
      <dgm:spPr>
        <a:prstGeom prst="roundRect">
          <a:avLst/>
        </a:prstGeom>
      </dgm:spPr>
    </dgm:pt>
    <dgm:pt modelId="{C77EC717-D8EB-4548-B56A-B3111CC970D4}" type="pres">
      <dgm:prSet presAssocID="{FE906269-8B28-4650-86FC-0DFB7DC4C1CB}" presName="sibTrans" presStyleLbl="sibTrans1D1" presStyleIdx="4" presStyleCnt="9"/>
      <dgm:spPr/>
    </dgm:pt>
    <dgm:pt modelId="{DFA00E50-EF12-44DF-B796-778C32AB9218}" type="pres">
      <dgm:prSet presAssocID="{FE906269-8B28-4650-86FC-0DFB7DC4C1CB}" presName="connectorText" presStyleLbl="sibTrans1D1" presStyleIdx="4" presStyleCnt="9"/>
      <dgm:spPr/>
    </dgm:pt>
    <dgm:pt modelId="{64DAD507-FFD7-4ED5-B628-3D4A51A9929C}" type="pres">
      <dgm:prSet presAssocID="{9D82D6E3-3551-4A1E-8D7A-5FCD8AA1B449}" presName="node" presStyleLbl="node1" presStyleIdx="5" presStyleCnt="10" custScaleX="74965" custScaleY="64276" custLinFactNeighborX="19903" custLinFactNeighborY="-22048">
        <dgm:presLayoutVars>
          <dgm:bulletEnabled val="1"/>
        </dgm:presLayoutVars>
      </dgm:prSet>
      <dgm:spPr>
        <a:prstGeom prst="roundRect">
          <a:avLst/>
        </a:prstGeom>
      </dgm:spPr>
    </dgm:pt>
    <dgm:pt modelId="{508C7A0D-4A28-4428-8DE1-E8C7CF65DB57}" type="pres">
      <dgm:prSet presAssocID="{74CE258A-6A54-4E07-A8E5-D8194E949679}" presName="sibTrans" presStyleLbl="sibTrans1D1" presStyleIdx="5" presStyleCnt="9"/>
      <dgm:spPr/>
    </dgm:pt>
    <dgm:pt modelId="{A5342259-29C6-4C44-BD0A-C77CB7AEED11}" type="pres">
      <dgm:prSet presAssocID="{74CE258A-6A54-4E07-A8E5-D8194E949679}" presName="connectorText" presStyleLbl="sibTrans1D1" presStyleIdx="5" presStyleCnt="9"/>
      <dgm:spPr/>
    </dgm:pt>
    <dgm:pt modelId="{25C3C4A9-0FED-4AA4-80A7-A11605948D24}" type="pres">
      <dgm:prSet presAssocID="{62B673D2-3814-40FA-97B3-A25B3E4CECCF}" presName="node" presStyleLbl="node1" presStyleIdx="6" presStyleCnt="10" custScaleX="82379" custScaleY="81866" custLinFactNeighborX="-6233" custLinFactNeighborY="3334">
        <dgm:presLayoutVars>
          <dgm:bulletEnabled val="1"/>
        </dgm:presLayoutVars>
      </dgm:prSet>
      <dgm:spPr>
        <a:prstGeom prst="flowChartPreparation">
          <a:avLst/>
        </a:prstGeom>
      </dgm:spPr>
    </dgm:pt>
    <dgm:pt modelId="{9189A47C-6499-4252-81E0-7A8A74361C20}" type="pres">
      <dgm:prSet presAssocID="{7ED08EA1-F148-417E-B36E-74BC4CCD92EF}" presName="sibTrans" presStyleLbl="sibTrans1D1" presStyleIdx="6" presStyleCnt="9"/>
      <dgm:spPr/>
    </dgm:pt>
    <dgm:pt modelId="{00109F11-89A5-48EF-A749-5DB5912F9E4B}" type="pres">
      <dgm:prSet presAssocID="{7ED08EA1-F148-417E-B36E-74BC4CCD92EF}" presName="connectorText" presStyleLbl="sibTrans1D1" presStyleIdx="6" presStyleCnt="9"/>
      <dgm:spPr/>
    </dgm:pt>
    <dgm:pt modelId="{836745A0-57F3-468D-BE49-3CAAD4FEC269}" type="pres">
      <dgm:prSet presAssocID="{9C62E629-62D8-4B18-A918-DC752CDFF607}" presName="node" presStyleLbl="node1" presStyleIdx="7" presStyleCnt="10" custScaleX="82682" custScaleY="64772" custLinFactNeighborX="4205" custLinFactNeighborY="-5375">
        <dgm:presLayoutVars>
          <dgm:bulletEnabled val="1"/>
        </dgm:presLayoutVars>
      </dgm:prSet>
      <dgm:spPr>
        <a:prstGeom prst="roundRect">
          <a:avLst/>
        </a:prstGeom>
      </dgm:spPr>
    </dgm:pt>
    <dgm:pt modelId="{EF3C3D56-08EA-4317-B745-74783A36ED2B}" type="pres">
      <dgm:prSet presAssocID="{CB4BAA0F-3C81-45E0-8337-9F0F0E5DAF0F}" presName="sibTrans" presStyleLbl="sibTrans1D1" presStyleIdx="7" presStyleCnt="9"/>
      <dgm:spPr/>
    </dgm:pt>
    <dgm:pt modelId="{1549730D-D761-4852-9CC5-A23332700F44}" type="pres">
      <dgm:prSet presAssocID="{CB4BAA0F-3C81-45E0-8337-9F0F0E5DAF0F}" presName="connectorText" presStyleLbl="sibTrans1D1" presStyleIdx="7" presStyleCnt="9"/>
      <dgm:spPr/>
    </dgm:pt>
    <dgm:pt modelId="{07413725-9E0B-4187-90B9-5D8320AC2665}" type="pres">
      <dgm:prSet presAssocID="{D641A88E-0509-4943-B642-074BC1572A40}" presName="node" presStyleLbl="node1" presStyleIdx="8" presStyleCnt="10" custScaleX="75652" custScaleY="31723" custLinFactNeighborX="48175" custLinFactNeighborY="-13450">
        <dgm:presLayoutVars>
          <dgm:bulletEnabled val="1"/>
        </dgm:presLayoutVars>
      </dgm:prSet>
      <dgm:spPr>
        <a:prstGeom prst="roundRect">
          <a:avLst/>
        </a:prstGeom>
      </dgm:spPr>
    </dgm:pt>
    <dgm:pt modelId="{4DF8D1EF-6EFD-419B-BE88-071D34699FE9}" type="pres">
      <dgm:prSet presAssocID="{FF4472CB-8194-4969-81F5-D0D90054D12D}" presName="sibTrans" presStyleLbl="sibTrans1D1" presStyleIdx="8" presStyleCnt="9"/>
      <dgm:spPr/>
    </dgm:pt>
    <dgm:pt modelId="{B60E5E76-CCFC-4AF1-BEB0-002D91540F04}" type="pres">
      <dgm:prSet presAssocID="{FF4472CB-8194-4969-81F5-D0D90054D12D}" presName="connectorText" presStyleLbl="sibTrans1D1" presStyleIdx="8" presStyleCnt="9"/>
      <dgm:spPr/>
    </dgm:pt>
    <dgm:pt modelId="{1E9FCFCD-C607-4CFC-B1D9-AB9D7CC4F375}" type="pres">
      <dgm:prSet presAssocID="{FADD4250-09C9-4A7B-ACF5-BB19CA458250}" presName="node" presStyleLbl="node1" presStyleIdx="9" presStyleCnt="10" custScaleX="112359" custScaleY="26698" custLinFactX="4253" custLinFactNeighborX="100000" custLinFactNeighborY="16540">
        <dgm:presLayoutVars>
          <dgm:bulletEnabled val="1"/>
        </dgm:presLayoutVars>
      </dgm:prSet>
      <dgm:spPr>
        <a:prstGeom prst="roundRect">
          <a:avLst/>
        </a:prstGeom>
      </dgm:spPr>
    </dgm:pt>
  </dgm:ptLst>
  <dgm:cxnLst>
    <dgm:cxn modelId="{85DA130E-746B-4198-B5F1-F313D2799A1D}" type="presOf" srcId="{D641A88E-0509-4943-B642-074BC1572A40}" destId="{07413725-9E0B-4187-90B9-5D8320AC2665}" srcOrd="0" destOrd="0" presId="urn:microsoft.com/office/officeart/2005/8/layout/bProcess3"/>
    <dgm:cxn modelId="{69DE7C11-C3EC-4652-8512-AA869A6BBC51}" type="presOf" srcId="{7CF02C2A-D0B2-4AAC-A528-A54144428DA7}" destId="{E317519C-626B-44F8-B01C-2C8AC48B2FEB}" srcOrd="0" destOrd="0" presId="urn:microsoft.com/office/officeart/2005/8/layout/bProcess3"/>
    <dgm:cxn modelId="{EB9F6914-6C55-4699-A4B5-F065BB2D1B79}" type="presOf" srcId="{74CE258A-6A54-4E07-A8E5-D8194E949679}" destId="{A5342259-29C6-4C44-BD0A-C77CB7AEED11}" srcOrd="1" destOrd="0" presId="urn:microsoft.com/office/officeart/2005/8/layout/bProcess3"/>
    <dgm:cxn modelId="{7569EB1E-A00F-4DE6-A453-E9AE59EE41B5}" type="presOf" srcId="{EE5B49BA-7C95-4BFB-BA41-8D3D7AA3794D}" destId="{4444D43E-7262-4B9D-B687-8E9508F88007}" srcOrd="0" destOrd="0" presId="urn:microsoft.com/office/officeart/2005/8/layout/bProcess3"/>
    <dgm:cxn modelId="{E758CE22-F370-C34A-B07A-6D723B3C92A9}" srcId="{EE5B49BA-7C95-4BFB-BA41-8D3D7AA3794D}" destId="{BDFDBEA2-A25D-B745-9EDA-C635357120A6}" srcOrd="1" destOrd="0" parTransId="{8A27031F-800A-0D48-9680-D15D4A38A4FE}" sibTransId="{D69FAE92-44BF-1A4B-92E2-FEEFEDFE1CBF}"/>
    <dgm:cxn modelId="{B3E29F2F-798F-4E04-8CE1-64DE7D3DB52F}" type="presOf" srcId="{FF4472CB-8194-4969-81F5-D0D90054D12D}" destId="{4DF8D1EF-6EFD-419B-BE88-071D34699FE9}" srcOrd="0" destOrd="0" presId="urn:microsoft.com/office/officeart/2005/8/layout/bProcess3"/>
    <dgm:cxn modelId="{BC37B42F-65B5-400E-BDB5-0E2C05194C35}" type="presOf" srcId="{4117D947-7426-48F6-92C1-50ACC1F64084}" destId="{23879008-F604-4A9A-B4BB-B71151470C0B}" srcOrd="0" destOrd="0" presId="urn:microsoft.com/office/officeart/2005/8/layout/bProcess3"/>
    <dgm:cxn modelId="{3E525E30-1462-4C1B-873E-3D3AE50D027D}" type="presOf" srcId="{FADD4250-09C9-4A7B-ACF5-BB19CA458250}" destId="{1E9FCFCD-C607-4CFC-B1D9-AB9D7CC4F375}" srcOrd="0" destOrd="0" presId="urn:microsoft.com/office/officeart/2005/8/layout/bProcess3"/>
    <dgm:cxn modelId="{C45B5431-FDC5-4E63-AFA9-83DF333CB527}" type="presOf" srcId="{FF4472CB-8194-4969-81F5-D0D90054D12D}" destId="{B60E5E76-CCFC-4AF1-BEB0-002D91540F04}" srcOrd="1" destOrd="0" presId="urn:microsoft.com/office/officeart/2005/8/layout/bProcess3"/>
    <dgm:cxn modelId="{03FAC031-2F5D-4EF4-AE53-66FA22707B66}" srcId="{EE5B49BA-7C95-4BFB-BA41-8D3D7AA3794D}" destId="{EB041C6D-473E-4661-A6D5-84393AC3296C}" srcOrd="0" destOrd="0" parTransId="{9278615E-C8A8-4582-91D4-C27F44169093}" sibTransId="{96913087-ADDD-4465-8C13-1A08D4E66310}"/>
    <dgm:cxn modelId="{28545738-484D-44F4-99DF-EC96FE349855}" type="presOf" srcId="{7ED08EA1-F148-417E-B36E-74BC4CCD92EF}" destId="{00109F11-89A5-48EF-A749-5DB5912F9E4B}" srcOrd="1" destOrd="0" presId="urn:microsoft.com/office/officeart/2005/8/layout/bProcess3"/>
    <dgm:cxn modelId="{4D17CE3C-D352-4F18-BE71-3EA56CDC9AEA}" srcId="{EE5B49BA-7C95-4BFB-BA41-8D3D7AA3794D}" destId="{E8CCF045-C24E-4AD5-BD0E-CDB57EFB688A}" srcOrd="4" destOrd="0" parTransId="{FF981981-F280-491A-A33A-B61AEDB17695}" sibTransId="{FE906269-8B28-4650-86FC-0DFB7DC4C1CB}"/>
    <dgm:cxn modelId="{8B46566A-5138-4A09-BC22-7BF3D64A071B}" type="presOf" srcId="{96913087-ADDD-4465-8C13-1A08D4E66310}" destId="{0A92B8FB-A484-4006-8B32-0750B3C19C60}" srcOrd="0" destOrd="0" presId="urn:microsoft.com/office/officeart/2005/8/layout/bProcess3"/>
    <dgm:cxn modelId="{79FB714B-FFF8-489E-898C-F77B46EC9BF7}" srcId="{EE5B49BA-7C95-4BFB-BA41-8D3D7AA3794D}" destId="{FADD4250-09C9-4A7B-ACF5-BB19CA458250}" srcOrd="9" destOrd="0" parTransId="{BE63FFA1-12ED-4E35-881D-65E5DC18ABB6}" sibTransId="{2A4F49FE-7DD5-46EC-9F53-04BF43B08ECE}"/>
    <dgm:cxn modelId="{539EE04C-D84C-4945-A5EF-0E71D95743B1}" type="presOf" srcId="{9D82D6E3-3551-4A1E-8D7A-5FCD8AA1B449}" destId="{64DAD507-FFD7-4ED5-B628-3D4A51A9929C}" srcOrd="0" destOrd="0" presId="urn:microsoft.com/office/officeart/2005/8/layout/bProcess3"/>
    <dgm:cxn modelId="{E44CA46F-FC2B-44AB-985C-11666D8C0099}" type="presOf" srcId="{E8CCF045-C24E-4AD5-BD0E-CDB57EFB688A}" destId="{D3ACE182-BA25-421B-BB83-01C03C9EBEF5}" srcOrd="0" destOrd="0" presId="urn:microsoft.com/office/officeart/2005/8/layout/bProcess3"/>
    <dgm:cxn modelId="{251BB771-26A2-42B7-B3F8-2DD451C2FDE3}" type="presOf" srcId="{7CF02C2A-D0B2-4AAC-A528-A54144428DA7}" destId="{701853FE-DE66-43AF-AAD6-0BA4AE1AC036}" srcOrd="1" destOrd="0" presId="urn:microsoft.com/office/officeart/2005/8/layout/bProcess3"/>
    <dgm:cxn modelId="{64E58354-1E1A-436C-B05A-07C266C71E1A}" type="presOf" srcId="{74CE258A-6A54-4E07-A8E5-D8194E949679}" destId="{508C7A0D-4A28-4428-8DE1-E8C7CF65DB57}" srcOrd="0" destOrd="0" presId="urn:microsoft.com/office/officeart/2005/8/layout/bProcess3"/>
    <dgm:cxn modelId="{9250E575-50BB-4D33-B9A9-0405F8DCEA81}" type="presOf" srcId="{FE906269-8B28-4650-86FC-0DFB7DC4C1CB}" destId="{DFA00E50-EF12-44DF-B796-778C32AB9218}" srcOrd="1" destOrd="0" presId="urn:microsoft.com/office/officeart/2005/8/layout/bProcess3"/>
    <dgm:cxn modelId="{7E3EF657-3D9C-4DD3-8CDD-5F4ED08AAC92}" type="presOf" srcId="{A4B9402B-D2DA-4BDD-A032-B9A5E1596F14}" destId="{ADD84829-14E9-48F8-BE32-0AE4B316BF26}" srcOrd="0" destOrd="0" presId="urn:microsoft.com/office/officeart/2005/8/layout/bProcess3"/>
    <dgm:cxn modelId="{E1AD5A5A-6282-4473-9E99-77C596F6A401}" type="presOf" srcId="{EA43A97A-D6BB-44FB-A491-BAA4F22E27F0}" destId="{EF3FCDF7-89BE-4BC9-B791-5B36B7D7527A}" srcOrd="0" destOrd="0" presId="urn:microsoft.com/office/officeart/2005/8/layout/bProcess3"/>
    <dgm:cxn modelId="{38ECAD8D-B83A-4534-A129-C120508EE7D8}" type="presOf" srcId="{CB4BAA0F-3C81-45E0-8337-9F0F0E5DAF0F}" destId="{1549730D-D761-4852-9CC5-A23332700F44}" srcOrd="1" destOrd="0" presId="urn:microsoft.com/office/officeart/2005/8/layout/bProcess3"/>
    <dgm:cxn modelId="{5AE82F90-851F-4FD6-BC82-482FC1420903}" type="presOf" srcId="{FE906269-8B28-4650-86FC-0DFB7DC4C1CB}" destId="{C77EC717-D8EB-4548-B56A-B3111CC970D4}" srcOrd="0" destOrd="0" presId="urn:microsoft.com/office/officeart/2005/8/layout/bProcess3"/>
    <dgm:cxn modelId="{17657F92-2250-4159-B7F4-0BBB70875827}" srcId="{EE5B49BA-7C95-4BFB-BA41-8D3D7AA3794D}" destId="{D641A88E-0509-4943-B642-074BC1572A40}" srcOrd="8" destOrd="0" parTransId="{137F699A-EB32-4AB0-AE1E-1AC027A18429}" sibTransId="{FF4472CB-8194-4969-81F5-D0D90054D12D}"/>
    <dgm:cxn modelId="{6E068B9C-D935-48B4-9290-8B34212F681C}" type="presOf" srcId="{62B673D2-3814-40FA-97B3-A25B3E4CECCF}" destId="{25C3C4A9-0FED-4AA4-80A7-A11605948D24}" srcOrd="0" destOrd="0" presId="urn:microsoft.com/office/officeart/2005/8/layout/bProcess3"/>
    <dgm:cxn modelId="{9F06E1A1-47E2-47FD-8783-6A405A137BFD}" type="presOf" srcId="{9C62E629-62D8-4B18-A918-DC752CDFF607}" destId="{836745A0-57F3-468D-BE49-3CAAD4FEC269}" srcOrd="0" destOrd="0" presId="urn:microsoft.com/office/officeart/2005/8/layout/bProcess3"/>
    <dgm:cxn modelId="{2B9681AA-38A2-4E94-9E3D-15A11FD7E65C}" srcId="{EE5B49BA-7C95-4BFB-BA41-8D3D7AA3794D}" destId="{EA43A97A-D6BB-44FB-A491-BAA4F22E27F0}" srcOrd="3" destOrd="0" parTransId="{064BB343-043A-424D-A588-5381BDAB64E3}" sibTransId="{4117D947-7426-48F6-92C1-50ACC1F64084}"/>
    <dgm:cxn modelId="{71F73FAE-95A5-482D-87F2-06D033AD1D3A}" type="presOf" srcId="{CB4BAA0F-3C81-45E0-8337-9F0F0E5DAF0F}" destId="{EF3C3D56-08EA-4317-B745-74783A36ED2B}" srcOrd="0" destOrd="0" presId="urn:microsoft.com/office/officeart/2005/8/layout/bProcess3"/>
    <dgm:cxn modelId="{953FD7B9-11F6-4E99-879D-E06780F42C2B}" srcId="{EE5B49BA-7C95-4BFB-BA41-8D3D7AA3794D}" destId="{62B673D2-3814-40FA-97B3-A25B3E4CECCF}" srcOrd="6" destOrd="0" parTransId="{BABE3D1A-F2E4-4B4E-A61B-47FD9F6FB0B5}" sibTransId="{7ED08EA1-F148-417E-B36E-74BC4CCD92EF}"/>
    <dgm:cxn modelId="{4989D9BC-BE06-6E43-BD57-4D25CD4312AD}" type="presOf" srcId="{BDFDBEA2-A25D-B745-9EDA-C635357120A6}" destId="{258E5947-7691-5E46-A337-92C8458AAF9B}" srcOrd="0" destOrd="0" presId="urn:microsoft.com/office/officeart/2005/8/layout/bProcess3"/>
    <dgm:cxn modelId="{DBBCD6C4-3246-48B5-8F7F-7ED3DBC8799F}" type="presOf" srcId="{EB041C6D-473E-4661-A6D5-84393AC3296C}" destId="{C90A56D1-5402-42BD-B00C-15F3DF71D3E2}" srcOrd="0" destOrd="0" presId="urn:microsoft.com/office/officeart/2005/8/layout/bProcess3"/>
    <dgm:cxn modelId="{1452B8C9-033B-E34B-8DAF-CB02C1E00829}" type="presOf" srcId="{D69FAE92-44BF-1A4B-92E2-FEEFEDFE1CBF}" destId="{2C518A50-1D41-A444-BDA5-C5A0CD7E9D02}" srcOrd="1" destOrd="0" presId="urn:microsoft.com/office/officeart/2005/8/layout/bProcess3"/>
    <dgm:cxn modelId="{E5D416D3-D16C-4D3F-8E2F-CAFBED1E9B3C}" srcId="{EE5B49BA-7C95-4BFB-BA41-8D3D7AA3794D}" destId="{A4B9402B-D2DA-4BDD-A032-B9A5E1596F14}" srcOrd="2" destOrd="0" parTransId="{1776344A-FADB-4415-8793-BD3FBA2B1E27}" sibTransId="{7CF02C2A-D0B2-4AAC-A528-A54144428DA7}"/>
    <dgm:cxn modelId="{E5307DDB-D666-4900-98D9-F11B9795578E}" type="presOf" srcId="{96913087-ADDD-4465-8C13-1A08D4E66310}" destId="{77839BA4-00EE-43B4-B1E8-70AD324B371F}" srcOrd="1" destOrd="0" presId="urn:microsoft.com/office/officeart/2005/8/layout/bProcess3"/>
    <dgm:cxn modelId="{440498E1-3CEB-D448-BFE8-EED429DC8EF5}" type="presOf" srcId="{D69FAE92-44BF-1A4B-92E2-FEEFEDFE1CBF}" destId="{F041A529-8273-5D41-90FB-4D8B932D5F89}" srcOrd="0" destOrd="0" presId="urn:microsoft.com/office/officeart/2005/8/layout/bProcess3"/>
    <dgm:cxn modelId="{A6596EE7-E31B-4E0E-8524-6CF1A29B51CD}" type="presOf" srcId="{4117D947-7426-48F6-92C1-50ACC1F64084}" destId="{7C4C5218-13A0-4FCB-9128-DD67C105F132}" srcOrd="1" destOrd="0" presId="urn:microsoft.com/office/officeart/2005/8/layout/bProcess3"/>
    <dgm:cxn modelId="{24F785F1-592E-4D81-BE2F-6FD4015BE363}" srcId="{EE5B49BA-7C95-4BFB-BA41-8D3D7AA3794D}" destId="{9C62E629-62D8-4B18-A918-DC752CDFF607}" srcOrd="7" destOrd="0" parTransId="{3F4187BA-39EE-4263-9594-58CB7DB42574}" sibTransId="{CB4BAA0F-3C81-45E0-8337-9F0F0E5DAF0F}"/>
    <dgm:cxn modelId="{E6E632F5-5582-405E-998D-C32D5879684F}" srcId="{EE5B49BA-7C95-4BFB-BA41-8D3D7AA3794D}" destId="{9D82D6E3-3551-4A1E-8D7A-5FCD8AA1B449}" srcOrd="5" destOrd="0" parTransId="{EEAB6715-4B8E-4B02-A062-F4FE1821648F}" sibTransId="{74CE258A-6A54-4E07-A8E5-D8194E949679}"/>
    <dgm:cxn modelId="{78B2DCFD-66C9-4D47-9C46-8B0A257BB18C}" type="presOf" srcId="{7ED08EA1-F148-417E-B36E-74BC4CCD92EF}" destId="{9189A47C-6499-4252-81E0-7A8A74361C20}" srcOrd="0" destOrd="0" presId="urn:microsoft.com/office/officeart/2005/8/layout/bProcess3"/>
    <dgm:cxn modelId="{E866101E-2031-4CE5-BB18-4588EE0B6C06}" type="presParOf" srcId="{4444D43E-7262-4B9D-B687-8E9508F88007}" destId="{C90A56D1-5402-42BD-B00C-15F3DF71D3E2}" srcOrd="0" destOrd="0" presId="urn:microsoft.com/office/officeart/2005/8/layout/bProcess3"/>
    <dgm:cxn modelId="{829D4994-A6E6-412B-AA07-FCA4D26AAB7D}" type="presParOf" srcId="{4444D43E-7262-4B9D-B687-8E9508F88007}" destId="{0A92B8FB-A484-4006-8B32-0750B3C19C60}" srcOrd="1" destOrd="0" presId="urn:microsoft.com/office/officeart/2005/8/layout/bProcess3"/>
    <dgm:cxn modelId="{8FF67CD2-9576-405E-915D-CB816385BFBD}" type="presParOf" srcId="{0A92B8FB-A484-4006-8B32-0750B3C19C60}" destId="{77839BA4-00EE-43B4-B1E8-70AD324B371F}" srcOrd="0" destOrd="0" presId="urn:microsoft.com/office/officeart/2005/8/layout/bProcess3"/>
    <dgm:cxn modelId="{4659DA52-A89F-2C44-BE5B-CA7ECA7CE170}" type="presParOf" srcId="{4444D43E-7262-4B9D-B687-8E9508F88007}" destId="{258E5947-7691-5E46-A337-92C8458AAF9B}" srcOrd="2" destOrd="0" presId="urn:microsoft.com/office/officeart/2005/8/layout/bProcess3"/>
    <dgm:cxn modelId="{BC8F258D-915B-274A-BE95-82AD76C15AA2}" type="presParOf" srcId="{4444D43E-7262-4B9D-B687-8E9508F88007}" destId="{F041A529-8273-5D41-90FB-4D8B932D5F89}" srcOrd="3" destOrd="0" presId="urn:microsoft.com/office/officeart/2005/8/layout/bProcess3"/>
    <dgm:cxn modelId="{1A2DA280-DA0C-0647-B87D-9F1B9A7F2610}" type="presParOf" srcId="{F041A529-8273-5D41-90FB-4D8B932D5F89}" destId="{2C518A50-1D41-A444-BDA5-C5A0CD7E9D02}" srcOrd="0" destOrd="0" presId="urn:microsoft.com/office/officeart/2005/8/layout/bProcess3"/>
    <dgm:cxn modelId="{A4456975-294D-4857-AC1C-12DCA3B9B95E}" type="presParOf" srcId="{4444D43E-7262-4B9D-B687-8E9508F88007}" destId="{ADD84829-14E9-48F8-BE32-0AE4B316BF26}" srcOrd="4" destOrd="0" presId="urn:microsoft.com/office/officeart/2005/8/layout/bProcess3"/>
    <dgm:cxn modelId="{2C3AC05E-4AEE-4CE7-97C5-C49AA1FD1F41}" type="presParOf" srcId="{4444D43E-7262-4B9D-B687-8E9508F88007}" destId="{E317519C-626B-44F8-B01C-2C8AC48B2FEB}" srcOrd="5" destOrd="0" presId="urn:microsoft.com/office/officeart/2005/8/layout/bProcess3"/>
    <dgm:cxn modelId="{55DABF7B-A908-4E5B-9D87-FECFC9E5F02F}" type="presParOf" srcId="{E317519C-626B-44F8-B01C-2C8AC48B2FEB}" destId="{701853FE-DE66-43AF-AAD6-0BA4AE1AC036}" srcOrd="0" destOrd="0" presId="urn:microsoft.com/office/officeart/2005/8/layout/bProcess3"/>
    <dgm:cxn modelId="{9D49301C-E0F6-4A97-881D-6FEA6EE6C799}" type="presParOf" srcId="{4444D43E-7262-4B9D-B687-8E9508F88007}" destId="{EF3FCDF7-89BE-4BC9-B791-5B36B7D7527A}" srcOrd="6" destOrd="0" presId="urn:microsoft.com/office/officeart/2005/8/layout/bProcess3"/>
    <dgm:cxn modelId="{36D5A59B-994E-4220-BA1D-0260871D3DC6}" type="presParOf" srcId="{4444D43E-7262-4B9D-B687-8E9508F88007}" destId="{23879008-F604-4A9A-B4BB-B71151470C0B}" srcOrd="7" destOrd="0" presId="urn:microsoft.com/office/officeart/2005/8/layout/bProcess3"/>
    <dgm:cxn modelId="{D21BB930-75F1-458A-8CAD-316AEBB80547}" type="presParOf" srcId="{23879008-F604-4A9A-B4BB-B71151470C0B}" destId="{7C4C5218-13A0-4FCB-9128-DD67C105F132}" srcOrd="0" destOrd="0" presId="urn:microsoft.com/office/officeart/2005/8/layout/bProcess3"/>
    <dgm:cxn modelId="{1899C225-E95F-47D0-9B40-A4B5F678DF07}" type="presParOf" srcId="{4444D43E-7262-4B9D-B687-8E9508F88007}" destId="{D3ACE182-BA25-421B-BB83-01C03C9EBEF5}" srcOrd="8" destOrd="0" presId="urn:microsoft.com/office/officeart/2005/8/layout/bProcess3"/>
    <dgm:cxn modelId="{88009265-6E9D-4394-B674-45DD7E696481}" type="presParOf" srcId="{4444D43E-7262-4B9D-B687-8E9508F88007}" destId="{C77EC717-D8EB-4548-B56A-B3111CC970D4}" srcOrd="9" destOrd="0" presId="urn:microsoft.com/office/officeart/2005/8/layout/bProcess3"/>
    <dgm:cxn modelId="{94D2114B-5BAE-4F35-A8C6-094054BFCE85}" type="presParOf" srcId="{C77EC717-D8EB-4548-B56A-B3111CC970D4}" destId="{DFA00E50-EF12-44DF-B796-778C32AB9218}" srcOrd="0" destOrd="0" presId="urn:microsoft.com/office/officeart/2005/8/layout/bProcess3"/>
    <dgm:cxn modelId="{B7F49A4B-E98E-497C-BDF9-50536C5504F7}" type="presParOf" srcId="{4444D43E-7262-4B9D-B687-8E9508F88007}" destId="{64DAD507-FFD7-4ED5-B628-3D4A51A9929C}" srcOrd="10" destOrd="0" presId="urn:microsoft.com/office/officeart/2005/8/layout/bProcess3"/>
    <dgm:cxn modelId="{5658324E-1C4F-4F0A-B072-1193B35EC1D4}" type="presParOf" srcId="{4444D43E-7262-4B9D-B687-8E9508F88007}" destId="{508C7A0D-4A28-4428-8DE1-E8C7CF65DB57}" srcOrd="11" destOrd="0" presId="urn:microsoft.com/office/officeart/2005/8/layout/bProcess3"/>
    <dgm:cxn modelId="{7662BFCD-7FCC-43EF-8477-6F7B39BF6C02}" type="presParOf" srcId="{508C7A0D-4A28-4428-8DE1-E8C7CF65DB57}" destId="{A5342259-29C6-4C44-BD0A-C77CB7AEED11}" srcOrd="0" destOrd="0" presId="urn:microsoft.com/office/officeart/2005/8/layout/bProcess3"/>
    <dgm:cxn modelId="{652ADA94-976F-4CD1-9450-BF0EB1451557}" type="presParOf" srcId="{4444D43E-7262-4B9D-B687-8E9508F88007}" destId="{25C3C4A9-0FED-4AA4-80A7-A11605948D24}" srcOrd="12" destOrd="0" presId="urn:microsoft.com/office/officeart/2005/8/layout/bProcess3"/>
    <dgm:cxn modelId="{1EB39C81-61A5-4FCA-A4F5-8EEF43710557}" type="presParOf" srcId="{4444D43E-7262-4B9D-B687-8E9508F88007}" destId="{9189A47C-6499-4252-81E0-7A8A74361C20}" srcOrd="13" destOrd="0" presId="urn:microsoft.com/office/officeart/2005/8/layout/bProcess3"/>
    <dgm:cxn modelId="{B232511B-90EC-428A-BBDF-734FEAD8D820}" type="presParOf" srcId="{9189A47C-6499-4252-81E0-7A8A74361C20}" destId="{00109F11-89A5-48EF-A749-5DB5912F9E4B}" srcOrd="0" destOrd="0" presId="urn:microsoft.com/office/officeart/2005/8/layout/bProcess3"/>
    <dgm:cxn modelId="{7E576DBF-72A7-4ED8-8E26-960F6ECC22F8}" type="presParOf" srcId="{4444D43E-7262-4B9D-B687-8E9508F88007}" destId="{836745A0-57F3-468D-BE49-3CAAD4FEC269}" srcOrd="14" destOrd="0" presId="urn:microsoft.com/office/officeart/2005/8/layout/bProcess3"/>
    <dgm:cxn modelId="{67F9DB80-599F-4E47-93A3-FA149E447EF9}" type="presParOf" srcId="{4444D43E-7262-4B9D-B687-8E9508F88007}" destId="{EF3C3D56-08EA-4317-B745-74783A36ED2B}" srcOrd="15" destOrd="0" presId="urn:microsoft.com/office/officeart/2005/8/layout/bProcess3"/>
    <dgm:cxn modelId="{8F3496C2-A3F7-4E0B-8A21-1B8CCA222FC7}" type="presParOf" srcId="{EF3C3D56-08EA-4317-B745-74783A36ED2B}" destId="{1549730D-D761-4852-9CC5-A23332700F44}" srcOrd="0" destOrd="0" presId="urn:microsoft.com/office/officeart/2005/8/layout/bProcess3"/>
    <dgm:cxn modelId="{7B54C96A-C2BD-468B-9AEF-C7877D17EA29}" type="presParOf" srcId="{4444D43E-7262-4B9D-B687-8E9508F88007}" destId="{07413725-9E0B-4187-90B9-5D8320AC2665}" srcOrd="16" destOrd="0" presId="urn:microsoft.com/office/officeart/2005/8/layout/bProcess3"/>
    <dgm:cxn modelId="{C8CA3C02-4A88-4DB6-A2D9-53521C5107C1}" type="presParOf" srcId="{4444D43E-7262-4B9D-B687-8E9508F88007}" destId="{4DF8D1EF-6EFD-419B-BE88-071D34699FE9}" srcOrd="17" destOrd="0" presId="urn:microsoft.com/office/officeart/2005/8/layout/bProcess3"/>
    <dgm:cxn modelId="{DD6C3ED2-271E-4314-81DD-AC0EB25395F9}" type="presParOf" srcId="{4DF8D1EF-6EFD-419B-BE88-071D34699FE9}" destId="{B60E5E76-CCFC-4AF1-BEB0-002D91540F04}" srcOrd="0" destOrd="0" presId="urn:microsoft.com/office/officeart/2005/8/layout/bProcess3"/>
    <dgm:cxn modelId="{0027D60C-C610-4D6F-B28E-9302025D0BC5}" type="presParOf" srcId="{4444D43E-7262-4B9D-B687-8E9508F88007}" destId="{1E9FCFCD-C607-4CFC-B1D9-AB9D7CC4F375}" srcOrd="1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2B8FB-A484-4006-8B32-0750B3C19C60}">
      <dsp:nvSpPr>
        <dsp:cNvPr id="0" name=""/>
        <dsp:cNvSpPr/>
      </dsp:nvSpPr>
      <dsp:spPr>
        <a:xfrm>
          <a:off x="2393052" y="564068"/>
          <a:ext cx="768939" cy="91440"/>
        </a:xfrm>
        <a:custGeom>
          <a:avLst/>
          <a:gdLst/>
          <a:ahLst/>
          <a:cxnLst/>
          <a:rect l="0" t="0" r="0" b="0"/>
          <a:pathLst>
            <a:path>
              <a:moveTo>
                <a:pt x="0" y="45720"/>
              </a:moveTo>
              <a:lnTo>
                <a:pt x="401569" y="45720"/>
              </a:lnTo>
              <a:lnTo>
                <a:pt x="401569" y="49409"/>
              </a:lnTo>
              <a:lnTo>
                <a:pt x="768939" y="49409"/>
              </a:lnTo>
            </a:path>
          </a:pathLst>
        </a:custGeom>
        <a:noFill/>
        <a:ln w="127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57533" y="606663"/>
        <a:ext cx="39977" cy="6248"/>
      </dsp:txXfrm>
    </dsp:sp>
    <dsp:sp modelId="{C90A56D1-5402-42BD-B00C-15F3DF71D3E2}">
      <dsp:nvSpPr>
        <dsp:cNvPr id="0" name=""/>
        <dsp:cNvSpPr/>
      </dsp:nvSpPr>
      <dsp:spPr>
        <a:xfrm>
          <a:off x="333399" y="0"/>
          <a:ext cx="2061453" cy="1219576"/>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FF0000"/>
              </a:solidFill>
              <a:latin typeface="Garamond" panose="02020404030301010803" pitchFamily="18" charset="0"/>
              <a:ea typeface="Cambria" panose="02040503050406030204" pitchFamily="18" charset="0"/>
              <a:cs typeface="Arial" panose="020B0604020202020204" pitchFamily="34" charset="0"/>
            </a:rPr>
            <a:t>START!</a:t>
          </a:r>
        </a:p>
        <a:p>
          <a:pPr marL="0" lvl="0" indent="0" algn="ctr" defTabSz="622300">
            <a:lnSpc>
              <a:spcPct val="90000"/>
            </a:lnSpc>
            <a:spcBef>
              <a:spcPct val="0"/>
            </a:spcBef>
            <a:spcAft>
              <a:spcPct val="35000"/>
            </a:spcAft>
            <a:buNone/>
          </a:pPr>
          <a:r>
            <a:rPr lang="en-US" sz="1400" b="0" kern="1200">
              <a:solidFill>
                <a:sysClr val="windowText" lastClr="000000"/>
              </a:solidFill>
              <a:latin typeface="Garamond" panose="02020404030301010803" pitchFamily="18" charset="0"/>
              <a:ea typeface="Cambria" panose="02040503050406030204" pitchFamily="18" charset="0"/>
              <a:cs typeface="Arial" panose="020B0604020202020204" pitchFamily="34" charset="0"/>
            </a:rPr>
            <a:t>PE activates PPC to develop draft Procurement Plan which forms the basis for Budget preparation</a:t>
          </a:r>
        </a:p>
      </dsp:txBody>
      <dsp:txXfrm>
        <a:off x="392934" y="59535"/>
        <a:ext cx="1942383" cy="1100506"/>
      </dsp:txXfrm>
    </dsp:sp>
    <dsp:sp modelId="{F041A529-8273-5D41-90FB-4D8B932D5F89}">
      <dsp:nvSpPr>
        <dsp:cNvPr id="0" name=""/>
        <dsp:cNvSpPr/>
      </dsp:nvSpPr>
      <dsp:spPr>
        <a:xfrm>
          <a:off x="5018013" y="393312"/>
          <a:ext cx="623645" cy="220165"/>
        </a:xfrm>
        <a:custGeom>
          <a:avLst/>
          <a:gdLst/>
          <a:ahLst/>
          <a:cxnLst/>
          <a:rect l="0" t="0" r="0" b="0"/>
          <a:pathLst>
            <a:path>
              <a:moveTo>
                <a:pt x="0" y="220165"/>
              </a:moveTo>
              <a:lnTo>
                <a:pt x="328922" y="220165"/>
              </a:lnTo>
              <a:lnTo>
                <a:pt x="328922" y="0"/>
              </a:lnTo>
              <a:lnTo>
                <a:pt x="623645" y="0"/>
              </a:lnTo>
            </a:path>
          </a:pathLst>
        </a:custGeom>
        <a:noFill/>
        <a:ln w="9525" cap="flat" cmpd="sng" algn="ctr">
          <a:solidFill>
            <a:schemeClr val="tx1">
              <a:lumMod val="95000"/>
              <a:lumOff val="5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solidFill>
          </a:endParaRPr>
        </a:p>
      </dsp:txBody>
      <dsp:txXfrm>
        <a:off x="5312578" y="500271"/>
        <a:ext cx="34514" cy="6248"/>
      </dsp:txXfrm>
    </dsp:sp>
    <dsp:sp modelId="{258E5947-7691-5E46-A337-92C8458AAF9B}">
      <dsp:nvSpPr>
        <dsp:cNvPr id="0" name=""/>
        <dsp:cNvSpPr/>
      </dsp:nvSpPr>
      <dsp:spPr>
        <a:xfrm>
          <a:off x="3194392" y="136384"/>
          <a:ext cx="1825421" cy="954187"/>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a:solidFill>
                <a:sysClr val="windowText" lastClr="000000"/>
              </a:solidFill>
              <a:latin typeface="Garamond" panose="02020404030301010803" pitchFamily="18" charset="0"/>
            </a:rPr>
            <a:t>PE engages MEPB in bilateral discussion leading to the Appropriation Bill </a:t>
          </a:r>
        </a:p>
      </dsp:txBody>
      <dsp:txXfrm>
        <a:off x="3240972" y="182964"/>
        <a:ext cx="1732261" cy="861027"/>
      </dsp:txXfrm>
    </dsp:sp>
    <dsp:sp modelId="{E317519C-626B-44F8-B01C-2C8AC48B2FEB}">
      <dsp:nvSpPr>
        <dsp:cNvPr id="0" name=""/>
        <dsp:cNvSpPr/>
      </dsp:nvSpPr>
      <dsp:spPr>
        <a:xfrm>
          <a:off x="1466996" y="784825"/>
          <a:ext cx="5125649" cy="1045043"/>
        </a:xfrm>
        <a:custGeom>
          <a:avLst/>
          <a:gdLst/>
          <a:ahLst/>
          <a:cxnLst/>
          <a:rect l="0" t="0" r="0" b="0"/>
          <a:pathLst>
            <a:path>
              <a:moveTo>
                <a:pt x="5125649" y="0"/>
              </a:moveTo>
              <a:lnTo>
                <a:pt x="5125649" y="539621"/>
              </a:lnTo>
              <a:lnTo>
                <a:pt x="0" y="539621"/>
              </a:lnTo>
              <a:lnTo>
                <a:pt x="0" y="1045043"/>
              </a:lnTo>
            </a:path>
          </a:pathLst>
        </a:custGeom>
        <a:noFill/>
        <a:ln w="127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98888" y="1304222"/>
        <a:ext cx="261864" cy="6248"/>
      </dsp:txXfrm>
    </dsp:sp>
    <dsp:sp modelId="{ADD84829-14E9-48F8-BE32-0AE4B316BF26}">
      <dsp:nvSpPr>
        <dsp:cNvPr id="0" name=""/>
        <dsp:cNvSpPr/>
      </dsp:nvSpPr>
      <dsp:spPr>
        <a:xfrm>
          <a:off x="5674058" y="0"/>
          <a:ext cx="1837174" cy="786625"/>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a:solidFill>
                <a:sysClr val="windowText" lastClr="000000"/>
              </a:solidFill>
              <a:latin typeface="Garamond" panose="02020404030301010803" pitchFamily="18" charset="0"/>
              <a:ea typeface="Cambria" panose="02040503050406030204" pitchFamily="18" charset="0"/>
            </a:rPr>
            <a:t>Appropriation Bill is passed by LAHA &amp; signed into Law</a:t>
          </a:r>
          <a:endParaRPr lang="en-US" sz="1400" b="0" kern="1200">
            <a:solidFill>
              <a:sysClr val="windowText" lastClr="000000"/>
            </a:solidFill>
            <a:latin typeface="Garamond" panose="02020404030301010803" pitchFamily="18" charset="0"/>
            <a:ea typeface="Cambria" panose="02040503050406030204" pitchFamily="18" charset="0"/>
          </a:endParaRPr>
        </a:p>
      </dsp:txBody>
      <dsp:txXfrm>
        <a:off x="5712458" y="38400"/>
        <a:ext cx="1760374" cy="709825"/>
      </dsp:txXfrm>
    </dsp:sp>
    <dsp:sp modelId="{23879008-F604-4A9A-B4BB-B71151470C0B}">
      <dsp:nvSpPr>
        <dsp:cNvPr id="0" name=""/>
        <dsp:cNvSpPr/>
      </dsp:nvSpPr>
      <dsp:spPr>
        <a:xfrm>
          <a:off x="2673109" y="2239947"/>
          <a:ext cx="1206451" cy="157904"/>
        </a:xfrm>
        <a:custGeom>
          <a:avLst/>
          <a:gdLst/>
          <a:ahLst/>
          <a:cxnLst/>
          <a:rect l="0" t="0" r="0" b="0"/>
          <a:pathLst>
            <a:path>
              <a:moveTo>
                <a:pt x="0" y="157904"/>
              </a:moveTo>
              <a:lnTo>
                <a:pt x="620325" y="157904"/>
              </a:lnTo>
              <a:lnTo>
                <a:pt x="620325" y="0"/>
              </a:lnTo>
              <a:lnTo>
                <a:pt x="1206451" y="0"/>
              </a:lnTo>
            </a:path>
          </a:pathLst>
        </a:custGeom>
        <a:noFill/>
        <a:ln w="127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5158" y="2315775"/>
        <a:ext cx="62354" cy="6248"/>
      </dsp:txXfrm>
    </dsp:sp>
    <dsp:sp modelId="{EF3FCDF7-89BE-4BC9-B791-5B36B7D7527A}">
      <dsp:nvSpPr>
        <dsp:cNvPr id="0" name=""/>
        <dsp:cNvSpPr/>
      </dsp:nvSpPr>
      <dsp:spPr>
        <a:xfrm>
          <a:off x="259082" y="1862268"/>
          <a:ext cx="2415827" cy="1071166"/>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a:solidFill>
                <a:sysClr val="windowText" lastClr="000000"/>
              </a:solidFill>
              <a:latin typeface="Garamond" panose="02020404030301010803" pitchFamily="18" charset="0"/>
              <a:ea typeface="Cambria" panose="02040503050406030204" pitchFamily="18" charset="0"/>
            </a:rPr>
            <a:t>PE sends Procurement Plan (based on Appropriation Law) to PPA for approval during the Procurement Planning Clinic</a:t>
          </a:r>
          <a:endParaRPr lang="en-US" sz="1400" b="0" kern="1200">
            <a:solidFill>
              <a:sysClr val="windowText" lastClr="000000"/>
            </a:solidFill>
            <a:latin typeface="Garamond" panose="02020404030301010803" pitchFamily="18" charset="0"/>
            <a:ea typeface="Cambria" panose="02040503050406030204" pitchFamily="18" charset="0"/>
          </a:endParaRPr>
        </a:p>
      </dsp:txBody>
      <dsp:txXfrm>
        <a:off x="311372" y="1914558"/>
        <a:ext cx="2311247" cy="966586"/>
      </dsp:txXfrm>
    </dsp:sp>
    <dsp:sp modelId="{C77EC717-D8EB-4548-B56A-B3111CC970D4}">
      <dsp:nvSpPr>
        <dsp:cNvPr id="0" name=""/>
        <dsp:cNvSpPr/>
      </dsp:nvSpPr>
      <dsp:spPr>
        <a:xfrm>
          <a:off x="6004972" y="2109239"/>
          <a:ext cx="994223" cy="130707"/>
        </a:xfrm>
        <a:custGeom>
          <a:avLst/>
          <a:gdLst/>
          <a:ahLst/>
          <a:cxnLst/>
          <a:rect l="0" t="0" r="0" b="0"/>
          <a:pathLst>
            <a:path>
              <a:moveTo>
                <a:pt x="0" y="130707"/>
              </a:moveTo>
              <a:lnTo>
                <a:pt x="514211" y="130707"/>
              </a:lnTo>
              <a:lnTo>
                <a:pt x="514211" y="0"/>
              </a:lnTo>
              <a:lnTo>
                <a:pt x="994223" y="0"/>
              </a:lnTo>
            </a:path>
          </a:pathLst>
        </a:custGeom>
        <a:noFill/>
        <a:ln w="127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76256" y="2171468"/>
        <a:ext cx="51656" cy="6248"/>
      </dsp:txXfrm>
    </dsp:sp>
    <dsp:sp modelId="{D3ACE182-BA25-421B-BB83-01C03C9EBEF5}">
      <dsp:nvSpPr>
        <dsp:cNvPr id="0" name=""/>
        <dsp:cNvSpPr/>
      </dsp:nvSpPr>
      <dsp:spPr>
        <a:xfrm>
          <a:off x="3911961" y="1619190"/>
          <a:ext cx="2094811" cy="1241513"/>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ysClr val="windowText" lastClr="000000"/>
              </a:solidFill>
              <a:latin typeface="Garamond" panose="02020404030301010803" pitchFamily="18" charset="0"/>
              <a:ea typeface="Cambria" panose="02040503050406030204" pitchFamily="18" charset="0"/>
            </a:rPr>
            <a:t>PE carries out the procurement Process up to pre-award level utilising the appropriate procurement method</a:t>
          </a:r>
          <a:endParaRPr lang="en-US" sz="1400" b="0" kern="1200" dirty="0">
            <a:solidFill>
              <a:sysClr val="windowText" lastClr="000000"/>
            </a:solidFill>
            <a:latin typeface="Garamond" panose="02020404030301010803" pitchFamily="18" charset="0"/>
            <a:ea typeface="Cambria" panose="02040503050406030204" pitchFamily="18" charset="0"/>
          </a:endParaRPr>
        </a:p>
      </dsp:txBody>
      <dsp:txXfrm>
        <a:off x="3972567" y="1679796"/>
        <a:ext cx="1973599" cy="1120301"/>
      </dsp:txXfrm>
    </dsp:sp>
    <dsp:sp modelId="{508C7A0D-4A28-4428-8DE1-E8C7CF65DB57}">
      <dsp:nvSpPr>
        <dsp:cNvPr id="0" name=""/>
        <dsp:cNvSpPr/>
      </dsp:nvSpPr>
      <dsp:spPr>
        <a:xfrm>
          <a:off x="1680988" y="2630824"/>
          <a:ext cx="6367979" cy="1104411"/>
        </a:xfrm>
        <a:custGeom>
          <a:avLst/>
          <a:gdLst/>
          <a:ahLst/>
          <a:cxnLst/>
          <a:rect l="0" t="0" r="0" b="0"/>
          <a:pathLst>
            <a:path>
              <a:moveTo>
                <a:pt x="6367979" y="0"/>
              </a:moveTo>
              <a:lnTo>
                <a:pt x="6367979" y="569305"/>
              </a:lnTo>
              <a:lnTo>
                <a:pt x="0" y="569305"/>
              </a:lnTo>
              <a:lnTo>
                <a:pt x="0" y="1104411"/>
              </a:lnTo>
            </a:path>
          </a:pathLst>
        </a:custGeom>
        <a:noFill/>
        <a:ln w="127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03269" y="3179905"/>
        <a:ext cx="323416" cy="6248"/>
      </dsp:txXfrm>
    </dsp:sp>
    <dsp:sp modelId="{64DAD507-FFD7-4ED5-B628-3D4A51A9929C}">
      <dsp:nvSpPr>
        <dsp:cNvPr id="0" name=""/>
        <dsp:cNvSpPr/>
      </dsp:nvSpPr>
      <dsp:spPr>
        <a:xfrm>
          <a:off x="7031595" y="1585853"/>
          <a:ext cx="2034745" cy="1046770"/>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a:solidFill>
                <a:sysClr val="windowText" lastClr="000000"/>
              </a:solidFill>
              <a:latin typeface="Garamond" panose="02020404030301010803" pitchFamily="18" charset="0"/>
              <a:ea typeface="Cambria" panose="02040503050406030204" pitchFamily="18" charset="0"/>
            </a:rPr>
            <a:t>PE obtains relevant Approval Instruments from PPA </a:t>
          </a:r>
          <a:endParaRPr lang="en-US" sz="1400" b="0" kern="1200">
            <a:solidFill>
              <a:sysClr val="windowText" lastClr="000000"/>
            </a:solidFill>
            <a:latin typeface="Garamond" panose="02020404030301010803" pitchFamily="18" charset="0"/>
            <a:ea typeface="Cambria" panose="02040503050406030204" pitchFamily="18" charset="0"/>
          </a:endParaRPr>
        </a:p>
      </dsp:txBody>
      <dsp:txXfrm>
        <a:off x="7082694" y="1636952"/>
        <a:ext cx="1932547" cy="944572"/>
      </dsp:txXfrm>
    </dsp:sp>
    <dsp:sp modelId="{9189A47C-6499-4252-81E0-7A8A74361C20}">
      <dsp:nvSpPr>
        <dsp:cNvPr id="0" name=""/>
        <dsp:cNvSpPr/>
      </dsp:nvSpPr>
      <dsp:spPr>
        <a:xfrm>
          <a:off x="2797178" y="4292421"/>
          <a:ext cx="876994" cy="141830"/>
        </a:xfrm>
        <a:custGeom>
          <a:avLst/>
          <a:gdLst/>
          <a:ahLst/>
          <a:cxnLst/>
          <a:rect l="0" t="0" r="0" b="0"/>
          <a:pathLst>
            <a:path>
              <a:moveTo>
                <a:pt x="0" y="141830"/>
              </a:moveTo>
              <a:lnTo>
                <a:pt x="455597" y="141830"/>
              </a:lnTo>
              <a:lnTo>
                <a:pt x="455597" y="0"/>
              </a:lnTo>
              <a:lnTo>
                <a:pt x="876994" y="0"/>
              </a:lnTo>
            </a:path>
          </a:pathLst>
        </a:custGeom>
        <a:noFill/>
        <a:ln w="127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2710" y="4360212"/>
        <a:ext cx="45930" cy="6248"/>
      </dsp:txXfrm>
    </dsp:sp>
    <dsp:sp modelId="{25C3C4A9-0FED-4AA4-80A7-A11605948D24}">
      <dsp:nvSpPr>
        <dsp:cNvPr id="0" name=""/>
        <dsp:cNvSpPr/>
      </dsp:nvSpPr>
      <dsp:spPr>
        <a:xfrm>
          <a:off x="562998" y="3767635"/>
          <a:ext cx="2235980" cy="1333233"/>
        </a:xfrm>
        <a:prstGeom prst="flowChartPreparation">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latin typeface="Garamond" panose="02020404030301010803" pitchFamily="18" charset="0"/>
              <a:ea typeface="Cambria" panose="02040503050406030204" pitchFamily="18" charset="0"/>
            </a:rPr>
            <a:t>PE sends Memo to the Governor for approval of the procurement </a:t>
          </a:r>
          <a:endParaRPr lang="en-US" sz="1400" b="1" kern="1200" dirty="0">
            <a:latin typeface="Garamond" panose="02020404030301010803" pitchFamily="18" charset="0"/>
          </a:endParaRPr>
        </a:p>
      </dsp:txBody>
      <dsp:txXfrm>
        <a:off x="1010194" y="3767635"/>
        <a:ext cx="1341588" cy="1333233"/>
      </dsp:txXfrm>
    </dsp:sp>
    <dsp:sp modelId="{EF3C3D56-08EA-4317-B745-74783A36ED2B}">
      <dsp:nvSpPr>
        <dsp:cNvPr id="0" name=""/>
        <dsp:cNvSpPr/>
      </dsp:nvSpPr>
      <dsp:spPr>
        <a:xfrm>
          <a:off x="5948977" y="4160915"/>
          <a:ext cx="1223530" cy="131505"/>
        </a:xfrm>
        <a:custGeom>
          <a:avLst/>
          <a:gdLst/>
          <a:ahLst/>
          <a:cxnLst/>
          <a:rect l="0" t="0" r="0" b="0"/>
          <a:pathLst>
            <a:path>
              <a:moveTo>
                <a:pt x="0" y="131505"/>
              </a:moveTo>
              <a:lnTo>
                <a:pt x="628865" y="131505"/>
              </a:lnTo>
              <a:lnTo>
                <a:pt x="628865" y="0"/>
              </a:lnTo>
              <a:lnTo>
                <a:pt x="1223530" y="0"/>
              </a:lnTo>
            </a:path>
          </a:pathLst>
        </a:custGeom>
        <a:noFill/>
        <a:ln w="127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29217" y="4223544"/>
        <a:ext cx="63050" cy="6248"/>
      </dsp:txXfrm>
    </dsp:sp>
    <dsp:sp modelId="{836745A0-57F3-468D-BE49-3CAAD4FEC269}">
      <dsp:nvSpPr>
        <dsp:cNvPr id="0" name=""/>
        <dsp:cNvSpPr/>
      </dsp:nvSpPr>
      <dsp:spPr>
        <a:xfrm>
          <a:off x="3706573" y="3764997"/>
          <a:ext cx="2244204" cy="1054848"/>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a:solidFill>
                <a:sysClr val="windowText" lastClr="000000"/>
              </a:solidFill>
              <a:latin typeface="Garamond" panose="02020404030301010803" pitchFamily="18" charset="0"/>
              <a:ea typeface="Cambria" panose="02040503050406030204" pitchFamily="18" charset="0"/>
            </a:rPr>
            <a:t>PE proceeds to register Letter of Award with PPA and issue same to the Contractor if the procurement is a contract</a:t>
          </a:r>
        </a:p>
      </dsp:txBody>
      <dsp:txXfrm>
        <a:off x="3758066" y="3816490"/>
        <a:ext cx="2141218" cy="951862"/>
      </dsp:txXfrm>
    </dsp:sp>
    <dsp:sp modelId="{4DF8D1EF-6EFD-419B-BE88-071D34699FE9}">
      <dsp:nvSpPr>
        <dsp:cNvPr id="0" name=""/>
        <dsp:cNvSpPr/>
      </dsp:nvSpPr>
      <dsp:spPr>
        <a:xfrm>
          <a:off x="5086733" y="4417429"/>
          <a:ext cx="3144870" cy="1224713"/>
        </a:xfrm>
        <a:custGeom>
          <a:avLst/>
          <a:gdLst/>
          <a:ahLst/>
          <a:cxnLst/>
          <a:rect l="0" t="0" r="0" b="0"/>
          <a:pathLst>
            <a:path>
              <a:moveTo>
                <a:pt x="3144870" y="0"/>
              </a:moveTo>
              <a:lnTo>
                <a:pt x="3144870" y="629456"/>
              </a:lnTo>
              <a:lnTo>
                <a:pt x="0" y="629456"/>
              </a:lnTo>
              <a:lnTo>
                <a:pt x="0" y="1224713"/>
              </a:lnTo>
            </a:path>
          </a:pathLst>
        </a:custGeom>
        <a:noFill/>
        <a:ln w="127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74514" y="5026661"/>
        <a:ext cx="169307" cy="6248"/>
      </dsp:txXfrm>
    </dsp:sp>
    <dsp:sp modelId="{07413725-9E0B-4187-90B9-5D8320AC2665}">
      <dsp:nvSpPr>
        <dsp:cNvPr id="0" name=""/>
        <dsp:cNvSpPr/>
      </dsp:nvSpPr>
      <dsp:spPr>
        <a:xfrm>
          <a:off x="7204908" y="3902602"/>
          <a:ext cx="2053391" cy="516626"/>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kern="1200">
              <a:solidFill>
                <a:sysClr val="windowText" lastClr="000000"/>
              </a:solidFill>
              <a:latin typeface="Garamond" panose="02020404030301010803" pitchFamily="18" charset="0"/>
              <a:ea typeface="Cambria" panose="02040503050406030204" pitchFamily="18" charset="0"/>
            </a:rPr>
            <a:t>Execution of Agreement</a:t>
          </a:r>
        </a:p>
      </dsp:txBody>
      <dsp:txXfrm>
        <a:off x="7230128" y="3927822"/>
        <a:ext cx="2002951" cy="466186"/>
      </dsp:txXfrm>
    </dsp:sp>
    <dsp:sp modelId="{1E9FCFCD-C607-4CFC-B1D9-AB9D7CC4F375}">
      <dsp:nvSpPr>
        <dsp:cNvPr id="0" name=""/>
        <dsp:cNvSpPr/>
      </dsp:nvSpPr>
      <dsp:spPr>
        <a:xfrm>
          <a:off x="3561875" y="5674543"/>
          <a:ext cx="3049715" cy="434791"/>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kern="1200">
              <a:solidFill>
                <a:sysClr val="windowText" lastClr="000000"/>
              </a:solidFill>
              <a:latin typeface="Garamond" panose="02020404030301010803" pitchFamily="18" charset="0"/>
              <a:ea typeface="Cambria" panose="02040503050406030204" pitchFamily="18" charset="0"/>
            </a:rPr>
            <a:t>Contract Management commences</a:t>
          </a:r>
        </a:p>
      </dsp:txBody>
      <dsp:txXfrm>
        <a:off x="3583100" y="5695768"/>
        <a:ext cx="3007265" cy="39234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8E38A-9A3C-E74B-BF76-E22F1B9A08F1}" type="datetimeFigureOut">
              <a:rPr lang="en-NG" smtClean="0"/>
              <a:t>09/07/2021</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0F74B-2BF4-2945-97A5-A0B2F3A8B7DD}" type="slidenum">
              <a:rPr lang="en-NG" smtClean="0"/>
              <a:t>‹#›</a:t>
            </a:fld>
            <a:endParaRPr lang="en-NG"/>
          </a:p>
        </p:txBody>
      </p:sp>
    </p:spTree>
    <p:extLst>
      <p:ext uri="{BB962C8B-B14F-4D97-AF65-F5344CB8AC3E}">
        <p14:creationId xmlns:p14="http://schemas.microsoft.com/office/powerpoint/2010/main" val="456981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CC26158-906C-44B7-9953-6268CFE42B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9BD8B7C-18CD-4711-9A9F-152C17A95F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9809074F-EDE2-401E-B405-F434602D9A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E13E359-8173-434E-B230-80ED7B26A9FB}"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FA39511-B8E7-474B-8CE3-629C5DC806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758C2C3C-0BED-47C8-B73A-B5BC42ACCA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33796" name="Slide Number Placeholder 3">
            <a:extLst>
              <a:ext uri="{FF2B5EF4-FFF2-40B4-BE49-F238E27FC236}">
                <a16:creationId xmlns:a16="http://schemas.microsoft.com/office/drawing/2014/main" id="{186FAA8A-96D7-4EEE-80C0-2464545B30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02794227-B268-4593-B407-54E26B7EADDF}"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D5F2A22-A060-471D-A3BA-B139D1979748}" type="datetimeFigureOut">
              <a:rPr lang="en-US" smtClean="0"/>
              <a:t>7/9/2021</a:t>
            </a:fld>
            <a:endParaRPr lang="en-US"/>
          </a:p>
        </p:txBody>
      </p:sp>
      <p:sp>
        <p:nvSpPr>
          <p:cNvPr id="5" name="Footer Placeholder 4"/>
          <p:cNvSpPr>
            <a:spLocks noGrp="1"/>
          </p:cNvSpPr>
          <p:nvPr>
            <p:ph type="ftr" sz="quarter" idx="11"/>
          </p:nvPr>
        </p:nvSpPr>
        <p:spPr>
          <a:xfrm>
            <a:off x="2493105" y="329307"/>
            <a:ext cx="4897310"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3270205E-8590-4A86-9372-8FD604B80730}" type="slidenum">
              <a:rPr lang="en-US" smtClean="0"/>
              <a:t>‹#›</a:t>
            </a:fld>
            <a:endParaRPr lang="en-US"/>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669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5F2A22-A060-471D-A3BA-B139D1979748}"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0205E-8590-4A86-9372-8FD604B80730}"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4048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5F2A22-A060-471D-A3BA-B139D1979748}"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0205E-8590-4A86-9372-8FD604B80730}" type="slidenum">
              <a:rPr lang="en-US" smtClean="0"/>
              <a:t>‹#›</a:t>
            </a:fld>
            <a:endParaRPr lang="en-US"/>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5013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FB6A584-64A9-48E1-BBB6-BCE92BD1CAE4}" type="datetimeFigureOut">
              <a:rPr lang="en-NG" smtClean="0"/>
              <a:t>09/07/2021</a:t>
            </a:fld>
            <a:endParaRPr lang="en-NG"/>
          </a:p>
        </p:txBody>
      </p:sp>
      <p:sp>
        <p:nvSpPr>
          <p:cNvPr id="5" name="Footer Placeholder 4"/>
          <p:cNvSpPr>
            <a:spLocks noGrp="1"/>
          </p:cNvSpPr>
          <p:nvPr>
            <p:ph type="ftr" sz="quarter" idx="11"/>
          </p:nvPr>
        </p:nvSpPr>
        <p:spPr>
          <a:xfrm>
            <a:off x="2493105" y="329307"/>
            <a:ext cx="4897310" cy="309201"/>
          </a:xfrm>
        </p:spPr>
        <p:txBody>
          <a:bodyPr/>
          <a:lstStyle/>
          <a:p>
            <a:endParaRPr lang="en-NG"/>
          </a:p>
        </p:txBody>
      </p:sp>
      <p:sp>
        <p:nvSpPr>
          <p:cNvPr id="6" name="Slide Number Placeholder 5"/>
          <p:cNvSpPr>
            <a:spLocks noGrp="1"/>
          </p:cNvSpPr>
          <p:nvPr>
            <p:ph type="sldNum" sz="quarter" idx="12"/>
          </p:nvPr>
        </p:nvSpPr>
        <p:spPr>
          <a:xfrm>
            <a:off x="1437664" y="798973"/>
            <a:ext cx="811019" cy="503578"/>
          </a:xfrm>
        </p:spPr>
        <p:txBody>
          <a:bodyPr/>
          <a:lstStyle/>
          <a:p>
            <a:fld id="{CCC31451-B62B-497F-8F4D-D40FBC9EBD79}" type="slidenum">
              <a:rPr lang="en-NG" smtClean="0"/>
              <a:t>‹#›</a:t>
            </a:fld>
            <a:endParaRPr lang="en-NG"/>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6794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FB6A584-64A9-48E1-BBB6-BCE92BD1CAE4}" type="datetimeFigureOut">
              <a:rPr lang="en-NG" smtClean="0"/>
              <a:t>09/07/2021</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CCC31451-B62B-497F-8F4D-D40FBC9EBD79}" type="slidenum">
              <a:rPr lang="en-NG" smtClean="0"/>
              <a:t>‹#›</a:t>
            </a:fld>
            <a:endParaRPr lang="en-NG"/>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8933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FB6A584-64A9-48E1-BBB6-BCE92BD1CAE4}" type="datetimeFigureOut">
              <a:rPr lang="en-NG" smtClean="0"/>
              <a:t>09/07/2021</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CCC31451-B62B-497F-8F4D-D40FBC9EBD79}" type="slidenum">
              <a:rPr lang="en-NG" smtClean="0"/>
              <a:t>‹#›</a:t>
            </a:fld>
            <a:endParaRPr lang="en-NG"/>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98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FB6A584-64A9-48E1-BBB6-BCE92BD1CAE4}" type="datetimeFigureOut">
              <a:rPr lang="en-NG" smtClean="0"/>
              <a:t>09/07/2021</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CCC31451-B62B-497F-8F4D-D40FBC9EBD79}" type="slidenum">
              <a:rPr lang="en-NG" smtClean="0"/>
              <a:t>‹#›</a:t>
            </a:fld>
            <a:endParaRPr lang="en-NG"/>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6470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FB6A584-64A9-48E1-BBB6-BCE92BD1CAE4}" type="datetimeFigureOut">
              <a:rPr lang="en-NG" smtClean="0"/>
              <a:t>09/07/2021</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CCC31451-B62B-497F-8F4D-D40FBC9EBD79}" type="slidenum">
              <a:rPr lang="en-NG" smtClean="0"/>
              <a:t>‹#›</a:t>
            </a:fld>
            <a:endParaRPr lang="en-NG"/>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0124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FB6A584-64A9-48E1-BBB6-BCE92BD1CAE4}" type="datetimeFigureOut">
              <a:rPr lang="en-NG" smtClean="0"/>
              <a:t>09/07/2021</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CCC31451-B62B-497F-8F4D-D40FBC9EBD79}" type="slidenum">
              <a:rPr lang="en-NG" smtClean="0"/>
              <a:t>‹#›</a:t>
            </a:fld>
            <a:endParaRPr lang="en-NG"/>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853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6A584-64A9-48E1-BBB6-BCE92BD1CAE4}" type="datetimeFigureOut">
              <a:rPr lang="en-NG" smtClean="0"/>
              <a:t>09/07/2021</a:t>
            </a:fld>
            <a:endParaRPr lang="en-NG"/>
          </a:p>
        </p:txBody>
      </p:sp>
      <p:sp>
        <p:nvSpPr>
          <p:cNvPr id="3" name="Footer Placeholder 2"/>
          <p:cNvSpPr>
            <a:spLocks noGrp="1"/>
          </p:cNvSpPr>
          <p:nvPr>
            <p:ph type="ftr" sz="quarter" idx="11"/>
          </p:nvPr>
        </p:nvSpPr>
        <p:spPr/>
        <p:txBody>
          <a:bodyPr/>
          <a:lstStyle/>
          <a:p>
            <a:endParaRPr lang="en-NG"/>
          </a:p>
        </p:txBody>
      </p:sp>
      <p:sp>
        <p:nvSpPr>
          <p:cNvPr id="4" name="Slide Number Placeholder 3"/>
          <p:cNvSpPr>
            <a:spLocks noGrp="1"/>
          </p:cNvSpPr>
          <p:nvPr>
            <p:ph type="sldNum" sz="quarter" idx="12"/>
          </p:nvPr>
        </p:nvSpPr>
        <p:spPr/>
        <p:txBody>
          <a:bodyPr/>
          <a:lstStyle/>
          <a:p>
            <a:fld id="{CCC31451-B62B-497F-8F4D-D40FBC9EBD79}" type="slidenum">
              <a:rPr lang="en-NG" smtClean="0"/>
              <a:t>‹#›</a:t>
            </a:fld>
            <a:endParaRPr lang="en-NG"/>
          </a:p>
        </p:txBody>
      </p:sp>
    </p:spTree>
    <p:extLst>
      <p:ext uri="{BB962C8B-B14F-4D97-AF65-F5344CB8AC3E}">
        <p14:creationId xmlns:p14="http://schemas.microsoft.com/office/powerpoint/2010/main" val="1076766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FB6A584-64A9-48E1-BBB6-BCE92BD1CAE4}" type="datetimeFigureOut">
              <a:rPr lang="en-NG" smtClean="0"/>
              <a:t>09/07/2021</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CCC31451-B62B-497F-8F4D-D40FBC9EBD79}" type="slidenum">
              <a:rPr lang="en-NG" smtClean="0"/>
              <a:t>‹#›</a:t>
            </a:fld>
            <a:endParaRPr lang="en-NG"/>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4631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5F2A22-A060-471D-A3BA-B139D1979748}"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0205E-8590-4A86-9372-8FD604B80730}"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7818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9FB6A584-64A9-48E1-BBB6-BCE92BD1CAE4}" type="datetimeFigureOut">
              <a:rPr lang="en-NG" smtClean="0"/>
              <a:t>09/07/2021</a:t>
            </a:fld>
            <a:endParaRPr lang="en-NG"/>
          </a:p>
        </p:txBody>
      </p:sp>
      <p:sp>
        <p:nvSpPr>
          <p:cNvPr id="6" name="Footer Placeholder 5"/>
          <p:cNvSpPr>
            <a:spLocks noGrp="1"/>
          </p:cNvSpPr>
          <p:nvPr>
            <p:ph type="ftr" sz="quarter" idx="11"/>
          </p:nvPr>
        </p:nvSpPr>
        <p:spPr>
          <a:xfrm>
            <a:off x="1534910" y="318640"/>
            <a:ext cx="5453475" cy="320931"/>
          </a:xfrm>
        </p:spPr>
        <p:txBody>
          <a:bodyPr/>
          <a:lstStyle/>
          <a:p>
            <a:endParaRPr lang="en-NG"/>
          </a:p>
        </p:txBody>
      </p:sp>
      <p:sp>
        <p:nvSpPr>
          <p:cNvPr id="7" name="Slide Number Placeholder 6"/>
          <p:cNvSpPr>
            <a:spLocks noGrp="1"/>
          </p:cNvSpPr>
          <p:nvPr>
            <p:ph type="sldNum" sz="quarter" idx="12"/>
          </p:nvPr>
        </p:nvSpPr>
        <p:spPr/>
        <p:txBody>
          <a:bodyPr/>
          <a:lstStyle/>
          <a:p>
            <a:fld id="{CCC31451-B62B-497F-8F4D-D40FBC9EBD79}" type="slidenum">
              <a:rPr lang="en-NG" smtClean="0"/>
              <a:t>‹#›</a:t>
            </a:fld>
            <a:endParaRPr lang="en-NG"/>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2588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FB6A584-64A9-48E1-BBB6-BCE92BD1CAE4}" type="datetimeFigureOut">
              <a:rPr lang="en-NG" smtClean="0"/>
              <a:t>09/07/2021</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CCC31451-B62B-497F-8F4D-D40FBC9EBD79}" type="slidenum">
              <a:rPr lang="en-NG" smtClean="0"/>
              <a:t>‹#›</a:t>
            </a:fld>
            <a:endParaRPr lang="en-NG"/>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9578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FB6A584-64A9-48E1-BBB6-BCE92BD1CAE4}" type="datetimeFigureOut">
              <a:rPr lang="en-NG" smtClean="0"/>
              <a:t>09/07/2021</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CCC31451-B62B-497F-8F4D-D40FBC9EBD79}" type="slidenum">
              <a:rPr lang="en-NG" smtClean="0"/>
              <a:t>‹#›</a:t>
            </a:fld>
            <a:endParaRPr lang="en-NG"/>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947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D5F2A22-A060-471D-A3BA-B139D1979748}"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0205E-8590-4A86-9372-8FD604B80730}" type="slidenum">
              <a:rPr lang="en-US" smtClean="0"/>
              <a:t>‹#›</a:t>
            </a:fld>
            <a:endParaRPr lang="en-US"/>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650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D5F2A22-A060-471D-A3BA-B139D1979748}" type="datetimeFigureOut">
              <a:rPr lang="en-US" smtClean="0"/>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0205E-8590-4A86-9372-8FD604B80730}" type="slidenum">
              <a:rPr lang="en-US" smtClean="0"/>
              <a:t>‹#›</a:t>
            </a:fld>
            <a:endParaRPr lang="en-U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363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D5F2A22-A060-471D-A3BA-B139D1979748}" type="datetimeFigureOut">
              <a:rPr lang="en-US" smtClean="0"/>
              <a:t>7/9/2021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70205E-8590-4A86-9372-8FD604B80730}" type="slidenum">
              <a:rPr lang="en-US" smtClean="0"/>
              <a:t>‹#›</a:t>
            </a:fld>
            <a:endParaRPr lang="en-U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934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D5F2A22-A060-471D-A3BA-B139D1979748}" type="datetimeFigureOut">
              <a:rPr lang="en-US" smtClean="0"/>
              <a:t>7/9/2021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70205E-8590-4A86-9372-8FD604B80730}" type="slidenum">
              <a:rPr lang="en-US" smtClean="0"/>
              <a:t>‹#›</a:t>
            </a:fld>
            <a:endParaRPr lang="en-U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995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F2A22-A060-471D-A3BA-B139D1979748}" type="datetimeFigureOut">
              <a:rPr lang="en-US" smtClean="0"/>
              <a:t>7/9/2021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70205E-8590-4A86-9372-8FD604B80730}" type="slidenum">
              <a:rPr lang="en-US" smtClean="0"/>
              <a:t>‹#›</a:t>
            </a:fld>
            <a:endParaRPr lang="en-US"/>
          </a:p>
        </p:txBody>
      </p:sp>
    </p:spTree>
    <p:extLst>
      <p:ext uri="{BB962C8B-B14F-4D97-AF65-F5344CB8AC3E}">
        <p14:creationId xmlns:p14="http://schemas.microsoft.com/office/powerpoint/2010/main" val="199913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D5F2A22-A060-471D-A3BA-B139D1979748}" type="datetimeFigureOut">
              <a:rPr lang="en-US" smtClean="0"/>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0205E-8590-4A86-9372-8FD604B80730}" type="slidenum">
              <a:rPr lang="en-US" smtClean="0"/>
              <a:t>‹#›</a:t>
            </a:fld>
            <a:endParaRPr lang="en-U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929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9D5F2A22-A060-471D-A3BA-B139D1979748}" type="datetimeFigureOut">
              <a:rPr lang="en-US" smtClean="0"/>
              <a:t>7/9/2021</a:t>
            </a:fld>
            <a:endParaRPr lang="en-US"/>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3270205E-8590-4A86-9372-8FD604B80730}" type="slidenum">
              <a:rPr lang="en-US" smtClean="0"/>
              <a:t>‹#›</a:t>
            </a:fld>
            <a:endParaRPr lang="en-US"/>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6362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D5F2A22-A060-471D-A3BA-B139D1979748}" type="datetimeFigureOut">
              <a:rPr lang="en-US" smtClean="0"/>
              <a:t>7/9/2021</a:t>
            </a:fld>
            <a:endParaRPr lang="en-US"/>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270205E-8590-4A86-9372-8FD604B80730}" type="slidenum">
              <a:rPr lang="en-US" smtClean="0"/>
              <a:t>‹#›</a:t>
            </a:fld>
            <a:endParaRPr lang="en-US"/>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84688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FB6A584-64A9-48E1-BBB6-BCE92BD1CAE4}" type="datetimeFigureOut">
              <a:rPr lang="en-NG" smtClean="0"/>
              <a:t>09/07/2021</a:t>
            </a:fld>
            <a:endParaRPr lang="en-NG"/>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NG"/>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CC31451-B62B-497F-8F4D-D40FBC9EBD79}" type="slidenum">
              <a:rPr lang="en-NG" smtClean="0"/>
              <a:t>‹#›</a:t>
            </a:fld>
            <a:endParaRPr lang="en-NG"/>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89059"/>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thepersistenceproject.com/2017/02/21/is-10000-steps-a-day-harmful/" TargetMode="External"/><Relationship Id="rId7" Type="http://schemas.openxmlformats.org/officeDocument/2006/relationships/hyperlink" Target="https://commons.wikimedia.org/wiki/File:Emblem_of_The_Popular_Resistance_in_the_Eastern_Region.svg"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lehrer-online.de/unterricht/sekundarstufen/naturwissenschaften/chemie/unterrichtseinheit/ue/e-zigaretten/" TargetMode="External"/><Relationship Id="rId4" Type="http://schemas.openxmlformats.org/officeDocument/2006/relationships/image" Target="../media/image8.png"/><Relationship Id="rId9" Type="http://schemas.openxmlformats.org/officeDocument/2006/relationships/hyperlink" Target="https://learningtech.library.ucsf.edu/-/cle-help-and-train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tdktalks.com/losing-our-ability-to-communicate-with-each-other/"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hnwb.nl/focus-of-nie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chairman%20opening%20address.mp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hyperlink" Target="Documents%20You%20will%20need.mp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REGISTRATION%20PROCESS.mp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hyperlink" Target="The%20New%20Procurement%20Process%20In%20Lagos%20State.mp4"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964" y="4757738"/>
            <a:ext cx="12062114" cy="1186295"/>
          </a:xfrm>
        </p:spPr>
        <p:txBody>
          <a:bodyPr>
            <a:noAutofit/>
          </a:bodyPr>
          <a:lstStyle/>
          <a:p>
            <a:pPr algn="ctr"/>
            <a:r>
              <a:rPr lang="en-GB" sz="1800" dirty="0">
                <a:latin typeface="Baskerville Old Face" panose="02020602080505020303" pitchFamily="18" charset="77"/>
              </a:rPr>
              <a:t>A PRESENTATION BY</a:t>
            </a:r>
          </a:p>
          <a:p>
            <a:pPr algn="ctr"/>
            <a:r>
              <a:rPr lang="en-GB" sz="1800" dirty="0">
                <a:latin typeface="Baskerville Old Face" panose="02020602080505020303" pitchFamily="18" charset="77"/>
              </a:rPr>
              <a:t>DR RABIU </a:t>
            </a:r>
            <a:r>
              <a:rPr lang="en-GB" sz="1800" dirty="0" err="1">
                <a:latin typeface="Baskerville Old Face" panose="02020602080505020303" pitchFamily="18" charset="77"/>
              </a:rPr>
              <a:t>OLOWo</a:t>
            </a:r>
            <a:r>
              <a:rPr lang="en-GB" sz="1800" dirty="0">
                <a:latin typeface="Baskerville Old Face" panose="02020602080505020303" pitchFamily="18" charset="77"/>
              </a:rPr>
              <a:t> (Honourable Commissioner for Finance/Chairman PPA Governing Board)</a:t>
            </a:r>
          </a:p>
          <a:p>
            <a:pPr algn="ctr"/>
            <a:r>
              <a:rPr lang="en-GB" sz="1800" dirty="0">
                <a:latin typeface="Baskerville Old Face" panose="02020602080505020303" pitchFamily="18" charset="77"/>
              </a:rPr>
              <a:t>&amp;</a:t>
            </a:r>
          </a:p>
          <a:p>
            <a:pPr algn="ctr"/>
            <a:r>
              <a:rPr lang="en-GB" sz="1800" dirty="0">
                <a:latin typeface="Baskerville Old Face" panose="02020602080505020303" pitchFamily="18" charset="77"/>
              </a:rPr>
              <a:t>ONAFOWOTE, FATAI IDOWU (Director-General, PPA)</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74" y="67359"/>
            <a:ext cx="2495864" cy="203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lagos state logo coat of a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0650" y="67359"/>
            <a:ext cx="2857500" cy="221722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EDE39F5-27F5-9F41-A02D-6BD74CFE8589}"/>
              </a:ext>
            </a:extLst>
          </p:cNvPr>
          <p:cNvSpPr txBox="1">
            <a:spLocks/>
          </p:cNvSpPr>
          <p:nvPr/>
        </p:nvSpPr>
        <p:spPr>
          <a:xfrm>
            <a:off x="695325" y="-850530"/>
            <a:ext cx="9503534" cy="2524990"/>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6000" b="0" i="0" kern="1200" cap="none">
                <a:solidFill>
                  <a:schemeClr val="tx1"/>
                </a:solidFill>
                <a:effectLst/>
                <a:latin typeface="+mj-lt"/>
                <a:ea typeface="+mj-ea"/>
                <a:cs typeface="+mj-cs"/>
              </a:defRPr>
            </a:lvl1pPr>
          </a:lstStyle>
          <a:p>
            <a:br>
              <a:rPr lang="en-GB" altLang="en-US" b="1" dirty="0">
                <a:solidFill>
                  <a:srgbClr val="FF0000"/>
                </a:solidFill>
                <a:latin typeface="Baskerville Old Face" panose="02020602080505020303" pitchFamily="18" charset="77"/>
              </a:rPr>
            </a:br>
            <a:br>
              <a:rPr lang="en-GB" altLang="en-US" b="1" dirty="0">
                <a:solidFill>
                  <a:srgbClr val="FF0000"/>
                </a:solidFill>
                <a:latin typeface="Baskerville Old Face" panose="02020602080505020303" pitchFamily="18" charset="77"/>
              </a:rPr>
            </a:br>
            <a:br>
              <a:rPr lang="en-GB" altLang="en-US" b="1" dirty="0">
                <a:solidFill>
                  <a:srgbClr val="FF0000"/>
                </a:solidFill>
                <a:latin typeface="Baskerville Old Face" panose="02020602080505020303" pitchFamily="18" charset="77"/>
              </a:rPr>
            </a:br>
            <a:br>
              <a:rPr lang="en-GB" altLang="en-US" b="1" dirty="0">
                <a:solidFill>
                  <a:srgbClr val="FF0000"/>
                </a:solidFill>
                <a:latin typeface="Baskerville Old Face" panose="02020602080505020303" pitchFamily="18" charset="77"/>
              </a:rPr>
            </a:br>
            <a:r>
              <a:rPr lang="en-GB" altLang="en-US" b="1" dirty="0">
                <a:solidFill>
                  <a:srgbClr val="FF0000"/>
                </a:solidFill>
                <a:latin typeface="Baskerville Old Face" panose="02020602080505020303" pitchFamily="18" charset="77"/>
              </a:rPr>
              <a:t>   </a:t>
            </a:r>
            <a:r>
              <a:rPr lang="en-GB" altLang="en-US" sz="5400" b="1" dirty="0">
                <a:solidFill>
                  <a:srgbClr val="FF0000"/>
                </a:solidFill>
                <a:latin typeface="Baskerville Old Face" panose="02020602080505020303" pitchFamily="18" charset="77"/>
              </a:rPr>
              <a:t>THE NEW PROCUREMENT PROCESS FLOW AND AMENDED LAW</a:t>
            </a:r>
            <a:endParaRPr lang="en-US" b="1" dirty="0">
              <a:solidFill>
                <a:srgbClr val="FF0000"/>
              </a:solidFill>
              <a:latin typeface="Baskerville Old Face" panose="02020602080505020303" pitchFamily="18" charset="77"/>
            </a:endParaRPr>
          </a:p>
        </p:txBody>
      </p:sp>
    </p:spTree>
    <p:extLst>
      <p:ext uri="{BB962C8B-B14F-4D97-AF65-F5344CB8AC3E}">
        <p14:creationId xmlns:p14="http://schemas.microsoft.com/office/powerpoint/2010/main" val="2667358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209F388-C717-4F4B-A1B1-BAE1F500EAF5}"/>
              </a:ext>
            </a:extLst>
          </p:cNvPr>
          <p:cNvSpPr>
            <a:spLocks noGrp="1"/>
          </p:cNvSpPr>
          <p:nvPr>
            <p:ph type="title"/>
          </p:nvPr>
        </p:nvSpPr>
        <p:spPr>
          <a:xfrm>
            <a:off x="1981200" y="0"/>
            <a:ext cx="8229600" cy="715962"/>
          </a:xfrm>
        </p:spPr>
        <p:txBody>
          <a:bodyPr>
            <a:noAutofit/>
          </a:bodyPr>
          <a:lstStyle/>
          <a:p>
            <a:pPr>
              <a:defRPr/>
            </a:pPr>
            <a:r>
              <a:rPr lang="en-US" u="sng" dirty="0">
                <a:solidFill>
                  <a:srgbClr val="003079"/>
                </a:solidFill>
                <a:effectLst>
                  <a:outerShdw blurRad="38100" dist="38100" dir="2700000" algn="tl">
                    <a:srgbClr val="000000">
                      <a:alpha val="43137"/>
                    </a:srgbClr>
                  </a:outerShdw>
                </a:effectLst>
                <a:latin typeface="Baskerville Old Face" panose="02020602080505020303" pitchFamily="18" charset="77"/>
              </a:rPr>
              <a:t>Procurement Methods – Goods &amp; Works</a:t>
            </a:r>
          </a:p>
        </p:txBody>
      </p:sp>
      <p:sp>
        <p:nvSpPr>
          <p:cNvPr id="57347" name="Content Placeholder 2">
            <a:extLst>
              <a:ext uri="{FF2B5EF4-FFF2-40B4-BE49-F238E27FC236}">
                <a16:creationId xmlns:a16="http://schemas.microsoft.com/office/drawing/2014/main" id="{23F78E9D-E955-BF4F-842B-3C0177CBDAA8}"/>
              </a:ext>
            </a:extLst>
          </p:cNvPr>
          <p:cNvSpPr>
            <a:spLocks noGrp="1" noChangeArrowheads="1"/>
          </p:cNvSpPr>
          <p:nvPr>
            <p:ph idx="1"/>
          </p:nvPr>
        </p:nvSpPr>
        <p:spPr>
          <a:xfrm>
            <a:off x="429491" y="1219201"/>
            <a:ext cx="11111345" cy="5364162"/>
          </a:xfrm>
        </p:spPr>
        <p:txBody>
          <a:bodyPr>
            <a:normAutofit/>
          </a:bodyPr>
          <a:lstStyle/>
          <a:p>
            <a:pPr algn="just" eaLnBrk="1" hangingPunct="1"/>
            <a:r>
              <a:rPr lang="en-US" altLang="en-NG" sz="3200" dirty="0">
                <a:latin typeface="Baskerville Old Face" panose="02020602080505020303" pitchFamily="18" charset="77"/>
              </a:rPr>
              <a:t>International Competitive Bidding (ICB) – Open Competitive</a:t>
            </a:r>
          </a:p>
          <a:p>
            <a:pPr algn="just" eaLnBrk="1" hangingPunct="1"/>
            <a:r>
              <a:rPr lang="en-US" altLang="en-NG" sz="3200" dirty="0">
                <a:latin typeface="Baskerville Old Face" panose="02020602080505020303" pitchFamily="18" charset="77"/>
              </a:rPr>
              <a:t>National Competitive Bidding (NCB) – Open Competitive</a:t>
            </a:r>
          </a:p>
          <a:p>
            <a:pPr algn="just" eaLnBrk="1" hangingPunct="1"/>
            <a:r>
              <a:rPr lang="en-US" altLang="en-NG" sz="3200" dirty="0">
                <a:latin typeface="Baskerville Old Face" panose="02020602080505020303" pitchFamily="18" charset="77"/>
              </a:rPr>
              <a:t>Shopping (National &amp; International) – Restricted </a:t>
            </a:r>
          </a:p>
          <a:p>
            <a:pPr algn="just" eaLnBrk="1" hangingPunct="1"/>
            <a:r>
              <a:rPr lang="en-US" altLang="en-NG" sz="3200" dirty="0">
                <a:latin typeface="Baskerville Old Face" panose="02020602080505020303" pitchFamily="18" charset="77"/>
              </a:rPr>
              <a:t>Direct Contracting – Restricted &amp; also applicable under emergency</a:t>
            </a:r>
          </a:p>
          <a:p>
            <a:pPr algn="just" eaLnBrk="1" hangingPunct="1"/>
            <a:r>
              <a:rPr lang="en-US" altLang="en-NG" sz="3200" dirty="0">
                <a:latin typeface="Baskerville Old Face" panose="02020602080505020303" pitchFamily="18" charset="77"/>
              </a:rPr>
              <a:t>Direct </a:t>
            </a:r>
            <a:r>
              <a:rPr lang="en-US" altLang="en-NG" sz="3200" dirty="0" err="1">
                <a:latin typeface="Baskerville Old Face" panose="02020602080505020303" pitchFamily="18" charset="77"/>
              </a:rPr>
              <a:t>Labour</a:t>
            </a:r>
            <a:r>
              <a:rPr lang="en-US" altLang="en-NG" sz="3200" dirty="0">
                <a:latin typeface="Baskerville Old Face" panose="02020602080505020303" pitchFamily="18" charset="77"/>
              </a:rPr>
              <a:t> – Restricted to Agency with such mandate with adequate personnel and equipment</a:t>
            </a:r>
          </a:p>
        </p:txBody>
      </p:sp>
    </p:spTree>
    <p:extLst>
      <p:ext uri="{BB962C8B-B14F-4D97-AF65-F5344CB8AC3E}">
        <p14:creationId xmlns:p14="http://schemas.microsoft.com/office/powerpoint/2010/main" val="64440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97D3833-2D24-4BBB-B8F1-4115A452A9DE}"/>
              </a:ext>
            </a:extLst>
          </p:cNvPr>
          <p:cNvSpPr>
            <a:spLocks noGrp="1"/>
          </p:cNvSpPr>
          <p:nvPr>
            <p:ph type="title"/>
          </p:nvPr>
        </p:nvSpPr>
        <p:spPr>
          <a:xfrm>
            <a:off x="1884218" y="0"/>
            <a:ext cx="8229600" cy="715962"/>
          </a:xfrm>
        </p:spPr>
        <p:txBody>
          <a:bodyPr>
            <a:noAutofit/>
          </a:bodyPr>
          <a:lstStyle/>
          <a:p>
            <a:pPr>
              <a:defRPr/>
            </a:pPr>
            <a:r>
              <a:rPr lang="en-US" sz="3600" u="sng" dirty="0">
                <a:solidFill>
                  <a:srgbClr val="0070C0"/>
                </a:solidFill>
                <a:effectLst>
                  <a:outerShdw blurRad="38100" dist="38100" dir="2700000" algn="tl">
                    <a:srgbClr val="000000">
                      <a:alpha val="43137"/>
                    </a:srgbClr>
                  </a:outerShdw>
                </a:effectLst>
                <a:latin typeface="Baskerville Old Face" panose="02020602080505020303" pitchFamily="18" charset="77"/>
              </a:rPr>
              <a:t>Selection Methods - Services</a:t>
            </a:r>
          </a:p>
        </p:txBody>
      </p:sp>
      <p:sp>
        <p:nvSpPr>
          <p:cNvPr id="58371" name="Content Placeholder 2">
            <a:extLst>
              <a:ext uri="{FF2B5EF4-FFF2-40B4-BE49-F238E27FC236}">
                <a16:creationId xmlns:a16="http://schemas.microsoft.com/office/drawing/2014/main" id="{6DC697A9-8A55-A24D-84FD-A6DE717BF90F}"/>
              </a:ext>
            </a:extLst>
          </p:cNvPr>
          <p:cNvSpPr>
            <a:spLocks noGrp="1" noChangeArrowheads="1"/>
          </p:cNvSpPr>
          <p:nvPr>
            <p:ph idx="1"/>
          </p:nvPr>
        </p:nvSpPr>
        <p:spPr>
          <a:xfrm>
            <a:off x="665018" y="1066801"/>
            <a:ext cx="10668000" cy="5059363"/>
          </a:xfrm>
        </p:spPr>
        <p:txBody>
          <a:bodyPr/>
          <a:lstStyle/>
          <a:p>
            <a:pPr eaLnBrk="1" hangingPunct="1"/>
            <a:r>
              <a:rPr lang="en-US" altLang="en-NG" sz="3200" dirty="0">
                <a:latin typeface="Baskerville Old Face" panose="02020602080505020303" pitchFamily="18" charset="77"/>
              </a:rPr>
              <a:t>Quality &amp; Cost Based Selection (QCBS)</a:t>
            </a:r>
          </a:p>
          <a:p>
            <a:pPr eaLnBrk="1" hangingPunct="1"/>
            <a:r>
              <a:rPr lang="en-US" altLang="en-NG" sz="3200" dirty="0">
                <a:latin typeface="Baskerville Old Face" panose="02020602080505020303" pitchFamily="18" charset="77"/>
              </a:rPr>
              <a:t>Quality Based Selection (QBS)</a:t>
            </a:r>
          </a:p>
          <a:p>
            <a:pPr eaLnBrk="1" hangingPunct="1"/>
            <a:r>
              <a:rPr lang="en-US" altLang="en-NG" sz="3200" dirty="0">
                <a:latin typeface="Baskerville Old Face" panose="02020602080505020303" pitchFamily="18" charset="77"/>
              </a:rPr>
              <a:t>Consultants Qualification (CQ)/Individual Consultants</a:t>
            </a:r>
          </a:p>
          <a:p>
            <a:pPr eaLnBrk="1" hangingPunct="1"/>
            <a:r>
              <a:rPr lang="en-US" altLang="en-NG" sz="3200" dirty="0">
                <a:latin typeface="Baskerville Old Face" panose="02020602080505020303" pitchFamily="18" charset="77"/>
              </a:rPr>
              <a:t>Single Sourced Selection (SSS)</a:t>
            </a:r>
          </a:p>
          <a:p>
            <a:pPr eaLnBrk="1" hangingPunct="1"/>
            <a:r>
              <a:rPr lang="en-US" altLang="en-NG" sz="3200" dirty="0">
                <a:latin typeface="Baskerville Old Face" panose="02020602080505020303" pitchFamily="18" charset="77"/>
              </a:rPr>
              <a:t>Fixed Budget Selection (FBS)</a:t>
            </a:r>
          </a:p>
          <a:p>
            <a:pPr eaLnBrk="1" hangingPunct="1"/>
            <a:r>
              <a:rPr lang="en-US" altLang="en-NG" sz="3200" dirty="0">
                <a:latin typeface="Baskerville Old Face" panose="02020602080505020303" pitchFamily="18" charset="77"/>
              </a:rPr>
              <a:t>Least Cost Selection (LCS)</a:t>
            </a:r>
          </a:p>
          <a:p>
            <a:pPr eaLnBrk="1" hangingPunct="1"/>
            <a:endParaRPr lang="en-US" altLang="en-NG" dirty="0"/>
          </a:p>
        </p:txBody>
      </p:sp>
    </p:spTree>
    <p:extLst>
      <p:ext uri="{BB962C8B-B14F-4D97-AF65-F5344CB8AC3E}">
        <p14:creationId xmlns:p14="http://schemas.microsoft.com/office/powerpoint/2010/main" val="171667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66DA8B41-7BE4-3748-AF50-52F398950DB2}"/>
              </a:ext>
            </a:extLst>
          </p:cNvPr>
          <p:cNvGraphicFramePr>
            <a:graphicFrameLocks noGrp="1"/>
          </p:cNvGraphicFramePr>
          <p:nvPr>
            <p:extLst>
              <p:ext uri="{D42A27DB-BD31-4B8C-83A1-F6EECF244321}">
                <p14:modId xmlns:p14="http://schemas.microsoft.com/office/powerpoint/2010/main" val="4040599424"/>
              </p:ext>
            </p:extLst>
          </p:nvPr>
        </p:nvGraphicFramePr>
        <p:xfrm>
          <a:off x="1628776" y="1041975"/>
          <a:ext cx="9186862" cy="4944798"/>
        </p:xfrm>
        <a:graphic>
          <a:graphicData uri="http://schemas.openxmlformats.org/drawingml/2006/table">
            <a:tbl>
              <a:tblPr firstRow="1" firstCol="1" bandRow="1">
                <a:tableStyleId>{5C22544A-7EE6-4342-B048-85BDC9FD1C3A}</a:tableStyleId>
              </a:tblPr>
              <a:tblGrid>
                <a:gridCol w="7011655">
                  <a:extLst>
                    <a:ext uri="{9D8B030D-6E8A-4147-A177-3AD203B41FA5}">
                      <a16:colId xmlns:a16="http://schemas.microsoft.com/office/drawing/2014/main" val="3045921613"/>
                    </a:ext>
                  </a:extLst>
                </a:gridCol>
                <a:gridCol w="2175207">
                  <a:extLst>
                    <a:ext uri="{9D8B030D-6E8A-4147-A177-3AD203B41FA5}">
                      <a16:colId xmlns:a16="http://schemas.microsoft.com/office/drawing/2014/main" val="3334986813"/>
                    </a:ext>
                  </a:extLst>
                </a:gridCol>
              </a:tblGrid>
              <a:tr h="549422">
                <a:tc>
                  <a:txBody>
                    <a:bodyPr/>
                    <a:lstStyle/>
                    <a:p>
                      <a:pPr algn="ctr"/>
                      <a:r>
                        <a:rPr lang="en-US" sz="2200" dirty="0">
                          <a:solidFill>
                            <a:schemeClr val="tx1"/>
                          </a:solidFill>
                          <a:effectLst/>
                          <a:latin typeface="Baskerville Old Face" panose="02020602080505020303" pitchFamily="18" charset="77"/>
                        </a:rPr>
                        <a:t>ACTIVITY</a:t>
                      </a:r>
                      <a:endParaRPr lang="en-NG" sz="1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tc>
                  <a:txBody>
                    <a:bodyPr/>
                    <a:lstStyle/>
                    <a:p>
                      <a:pPr algn="ctr"/>
                      <a:r>
                        <a:rPr lang="en-US" sz="2200">
                          <a:solidFill>
                            <a:schemeClr val="tx1"/>
                          </a:solidFill>
                          <a:effectLst/>
                          <a:latin typeface="Baskerville Old Face" panose="02020602080505020303" pitchFamily="18" charset="77"/>
                        </a:rPr>
                        <a:t>TIMELINE</a:t>
                      </a:r>
                      <a:endParaRPr lang="en-NG" sz="120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6184162"/>
                  </a:ext>
                </a:extLst>
              </a:tr>
              <a:tr h="549422">
                <a:tc>
                  <a:txBody>
                    <a:bodyPr/>
                    <a:lstStyle/>
                    <a:p>
                      <a:pPr algn="ctr"/>
                      <a:r>
                        <a:rPr lang="en-NG" sz="2200" dirty="0">
                          <a:solidFill>
                            <a:schemeClr val="tx1"/>
                          </a:solidFill>
                          <a:effectLst/>
                          <a:latin typeface="Baskerville Old Face" panose="02020602080505020303" pitchFamily="18" charset="77"/>
                        </a:rPr>
                        <a:t>Bid</a:t>
                      </a:r>
                      <a:r>
                        <a:rPr lang="en-GB" sz="2200" dirty="0">
                          <a:solidFill>
                            <a:schemeClr val="tx1"/>
                          </a:solidFill>
                          <a:effectLst/>
                          <a:latin typeface="Baskerville Old Face" panose="02020602080505020303" pitchFamily="18" charset="77"/>
                        </a:rPr>
                        <a:t> or </a:t>
                      </a:r>
                      <a:r>
                        <a:rPr lang="en-GB" sz="2200" dirty="0" err="1">
                          <a:solidFill>
                            <a:schemeClr val="tx1"/>
                          </a:solidFill>
                          <a:effectLst/>
                          <a:latin typeface="Baskerville Old Face" panose="02020602080505020303" pitchFamily="18" charset="77"/>
                        </a:rPr>
                        <a:t>ToR</a:t>
                      </a:r>
                      <a:r>
                        <a:rPr lang="en-NG" sz="2200" dirty="0">
                          <a:solidFill>
                            <a:schemeClr val="tx1"/>
                          </a:solidFill>
                          <a:effectLst/>
                          <a:latin typeface="Baskerville Old Face" panose="02020602080505020303" pitchFamily="18" charset="77"/>
                        </a:rPr>
                        <a:t> Prep</a:t>
                      </a:r>
                      <a:r>
                        <a:rPr lang="en-US" sz="2200" dirty="0" err="1">
                          <a:solidFill>
                            <a:schemeClr val="tx1"/>
                          </a:solidFill>
                          <a:effectLst/>
                          <a:latin typeface="Baskerville Old Face" panose="02020602080505020303" pitchFamily="18" charset="77"/>
                        </a:rPr>
                        <a:t>aration</a:t>
                      </a:r>
                      <a:r>
                        <a:rPr lang="en-NG" sz="2200" dirty="0">
                          <a:solidFill>
                            <a:schemeClr val="tx1"/>
                          </a:solidFill>
                          <a:effectLst/>
                          <a:latin typeface="Baskerville Old Face" panose="02020602080505020303" pitchFamily="18" charset="77"/>
                        </a:rPr>
                        <a:t> &amp; Submission by MDAs</a:t>
                      </a:r>
                      <a:endParaRPr lang="en-NG" sz="1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tc>
                  <a:txBody>
                    <a:bodyPr/>
                    <a:lstStyle/>
                    <a:p>
                      <a:pPr algn="ctr"/>
                      <a:r>
                        <a:rPr lang="en-NG" sz="2200" dirty="0">
                          <a:solidFill>
                            <a:schemeClr val="tx1"/>
                          </a:solidFill>
                          <a:effectLst/>
                          <a:latin typeface="Baskerville Old Face" panose="02020602080505020303" pitchFamily="18" charset="77"/>
                        </a:rPr>
                        <a:t>1-4wks</a:t>
                      </a:r>
                      <a:endParaRPr lang="en-NG" sz="1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8853398"/>
                  </a:ext>
                </a:extLst>
              </a:tr>
              <a:tr h="549422">
                <a:tc>
                  <a:txBody>
                    <a:bodyPr/>
                    <a:lstStyle/>
                    <a:p>
                      <a:pPr algn="ctr"/>
                      <a:r>
                        <a:rPr lang="en-NG" sz="2200" dirty="0">
                          <a:solidFill>
                            <a:schemeClr val="tx1"/>
                          </a:solidFill>
                          <a:effectLst/>
                          <a:latin typeface="Baskerville Old Face" panose="02020602080505020303" pitchFamily="18" charset="77"/>
                        </a:rPr>
                        <a:t>PPA No Objection</a:t>
                      </a:r>
                      <a:endParaRPr lang="en-NG" sz="1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tc>
                  <a:txBody>
                    <a:bodyPr/>
                    <a:lstStyle/>
                    <a:p>
                      <a:pPr algn="ctr"/>
                      <a:r>
                        <a:rPr lang="en-NG" sz="2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rPr>
                        <a:t>&lt; 1 wk</a:t>
                      </a:r>
                      <a:endParaRPr lang="en-NG" sz="1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8648074"/>
                  </a:ext>
                </a:extLst>
              </a:tr>
              <a:tr h="549422">
                <a:tc>
                  <a:txBody>
                    <a:bodyPr/>
                    <a:lstStyle/>
                    <a:p>
                      <a:pPr algn="ctr"/>
                      <a:r>
                        <a:rPr lang="en-NG" sz="2200" dirty="0">
                          <a:solidFill>
                            <a:schemeClr val="tx1"/>
                          </a:solidFill>
                          <a:effectLst/>
                          <a:latin typeface="Baskerville Old Face" panose="02020602080505020303" pitchFamily="18" charset="77"/>
                        </a:rPr>
                        <a:t>Bid Invitation Date</a:t>
                      </a:r>
                      <a:endParaRPr lang="en-NG" sz="1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tc>
                  <a:txBody>
                    <a:bodyPr/>
                    <a:lstStyle/>
                    <a:p>
                      <a:pPr algn="ctr"/>
                      <a:r>
                        <a:rPr lang="en-NG" sz="2200" dirty="0">
                          <a:solidFill>
                            <a:schemeClr val="tx1"/>
                          </a:solidFill>
                          <a:effectLst/>
                          <a:latin typeface="Baskerville Old Face" panose="02020602080505020303" pitchFamily="18" charset="77"/>
                        </a:rPr>
                        <a:t>1-2wks</a:t>
                      </a:r>
                      <a:endParaRPr lang="en-NG" sz="1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7565126"/>
                  </a:ext>
                </a:extLst>
              </a:tr>
              <a:tr h="549422">
                <a:tc>
                  <a:txBody>
                    <a:bodyPr/>
                    <a:lstStyle/>
                    <a:p>
                      <a:pPr algn="ctr"/>
                      <a:r>
                        <a:rPr lang="en-NG" sz="2200" dirty="0">
                          <a:solidFill>
                            <a:schemeClr val="tx1"/>
                          </a:solidFill>
                          <a:effectLst/>
                          <a:latin typeface="Baskerville Old Face" panose="02020602080505020303" pitchFamily="18" charset="77"/>
                        </a:rPr>
                        <a:t>Bid Closing &amp; Opening</a:t>
                      </a:r>
                      <a:endParaRPr lang="en-NG" sz="1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tc>
                  <a:txBody>
                    <a:bodyPr/>
                    <a:lstStyle/>
                    <a:p>
                      <a:pPr algn="ctr"/>
                      <a:r>
                        <a:rPr lang="en-NG" sz="2200" dirty="0">
                          <a:solidFill>
                            <a:schemeClr val="tx1"/>
                          </a:solidFill>
                          <a:effectLst/>
                          <a:latin typeface="Baskerville Old Face" panose="02020602080505020303" pitchFamily="18" charset="77"/>
                        </a:rPr>
                        <a:t>2-6 wks</a:t>
                      </a:r>
                      <a:endParaRPr lang="en-NG" sz="1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283936"/>
                  </a:ext>
                </a:extLst>
              </a:tr>
              <a:tr h="549422">
                <a:tc>
                  <a:txBody>
                    <a:bodyPr/>
                    <a:lstStyle/>
                    <a:p>
                      <a:pPr algn="ctr"/>
                      <a:r>
                        <a:rPr lang="en-NG" sz="2200" dirty="0">
                          <a:solidFill>
                            <a:schemeClr val="tx1"/>
                          </a:solidFill>
                          <a:effectLst/>
                          <a:latin typeface="Baskerville Old Face" panose="02020602080505020303" pitchFamily="18" charset="77"/>
                        </a:rPr>
                        <a:t>Submission of Bid Evaluation Report</a:t>
                      </a:r>
                      <a:endParaRPr lang="en-NG" sz="1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tc>
                  <a:txBody>
                    <a:bodyPr/>
                    <a:lstStyle/>
                    <a:p>
                      <a:pPr algn="ctr"/>
                      <a:r>
                        <a:rPr lang="en-NG" sz="2200" dirty="0">
                          <a:solidFill>
                            <a:schemeClr val="tx1"/>
                          </a:solidFill>
                          <a:effectLst/>
                          <a:latin typeface="Baskerville Old Face" panose="02020602080505020303" pitchFamily="18" charset="77"/>
                        </a:rPr>
                        <a:t>1-2wks</a:t>
                      </a:r>
                      <a:endParaRPr lang="en-NG" sz="1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7792579"/>
                  </a:ext>
                </a:extLst>
              </a:tr>
              <a:tr h="549422">
                <a:tc>
                  <a:txBody>
                    <a:bodyPr/>
                    <a:lstStyle/>
                    <a:p>
                      <a:pPr algn="ctr"/>
                      <a:r>
                        <a:rPr lang="en-NG" sz="2200" dirty="0">
                          <a:solidFill>
                            <a:schemeClr val="tx1"/>
                          </a:solidFill>
                          <a:effectLst/>
                          <a:latin typeface="Baskerville Old Face" panose="02020602080505020303" pitchFamily="18" charset="77"/>
                        </a:rPr>
                        <a:t>PPA Issue  Certificate of Compliance</a:t>
                      </a:r>
                      <a:endParaRPr lang="en-NG" sz="1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tc>
                  <a:txBody>
                    <a:bodyPr/>
                    <a:lstStyle/>
                    <a:p>
                      <a:pPr algn="ctr"/>
                      <a:r>
                        <a:rPr lang="en-NG" sz="2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rPr>
                        <a:t>&lt; 1 wk</a:t>
                      </a:r>
                      <a:endParaRPr lang="en-NG" sz="1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1486953"/>
                  </a:ext>
                </a:extLst>
              </a:tr>
              <a:tr h="549422">
                <a:tc>
                  <a:txBody>
                    <a:bodyPr/>
                    <a:lstStyle/>
                    <a:p>
                      <a:pPr algn="ctr"/>
                      <a:r>
                        <a:rPr lang="en-NG" sz="2200" dirty="0">
                          <a:solidFill>
                            <a:schemeClr val="tx1"/>
                          </a:solidFill>
                          <a:effectLst/>
                          <a:latin typeface="Baskerville Old Face" panose="02020602080505020303" pitchFamily="18" charset="77"/>
                        </a:rPr>
                        <a:t>Mr. Governor's Approval</a:t>
                      </a:r>
                      <a:endParaRPr lang="en-NG" sz="1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tc>
                  <a:txBody>
                    <a:bodyPr/>
                    <a:lstStyle/>
                    <a:p>
                      <a:pPr algn="ctr"/>
                      <a:r>
                        <a:rPr lang="en-NG" sz="2200" dirty="0">
                          <a:solidFill>
                            <a:schemeClr val="tx1"/>
                          </a:solidFill>
                          <a:effectLst/>
                          <a:latin typeface="Baskerville Old Face" panose="02020602080505020303" pitchFamily="18" charset="77"/>
                        </a:rPr>
                        <a:t>- </a:t>
                      </a:r>
                      <a:endParaRPr lang="en-NG" sz="1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3926460"/>
                  </a:ext>
                </a:extLst>
              </a:tr>
              <a:tr h="549422">
                <a:tc>
                  <a:txBody>
                    <a:bodyPr/>
                    <a:lstStyle/>
                    <a:p>
                      <a:pPr algn="ctr"/>
                      <a:r>
                        <a:rPr lang="en-NG" sz="2200" dirty="0">
                          <a:solidFill>
                            <a:schemeClr val="tx1"/>
                          </a:solidFill>
                          <a:effectLst/>
                          <a:latin typeface="Baskerville Old Face" panose="02020602080505020303" pitchFamily="18" charset="77"/>
                        </a:rPr>
                        <a:t>Register Mr. Governor's approval with PPA</a:t>
                      </a:r>
                      <a:endParaRPr lang="en-NG" sz="1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tc>
                  <a:txBody>
                    <a:bodyPr/>
                    <a:lstStyle/>
                    <a:p>
                      <a:pPr algn="ctr"/>
                      <a:r>
                        <a:rPr lang="en-NG" sz="2200" dirty="0">
                          <a:solidFill>
                            <a:schemeClr val="tx1"/>
                          </a:solidFill>
                          <a:effectLst/>
                          <a:latin typeface="Baskerville Old Face" panose="02020602080505020303" pitchFamily="18" charset="77"/>
                        </a:rPr>
                        <a:t>- </a:t>
                      </a:r>
                      <a:endParaRPr lang="en-NG" sz="1200" dirty="0">
                        <a:solidFill>
                          <a:schemeClr val="tx1"/>
                        </a:solidFill>
                        <a:effectLst/>
                        <a:latin typeface="Baskerville Old Face" panose="02020602080505020303" pitchFamily="18" charset="77"/>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9167225"/>
                  </a:ext>
                </a:extLst>
              </a:tr>
            </a:tbl>
          </a:graphicData>
        </a:graphic>
      </p:graphicFrame>
      <p:sp>
        <p:nvSpPr>
          <p:cNvPr id="12" name="TextBox 11">
            <a:extLst>
              <a:ext uri="{FF2B5EF4-FFF2-40B4-BE49-F238E27FC236}">
                <a16:creationId xmlns:a16="http://schemas.microsoft.com/office/drawing/2014/main" id="{D93A42A8-B0FA-5845-AA0B-4DF63B27B1DB}"/>
              </a:ext>
            </a:extLst>
          </p:cNvPr>
          <p:cNvSpPr txBox="1"/>
          <p:nvPr/>
        </p:nvSpPr>
        <p:spPr>
          <a:xfrm>
            <a:off x="2452255" y="286452"/>
            <a:ext cx="7872412" cy="584775"/>
          </a:xfrm>
          <a:prstGeom prst="rect">
            <a:avLst/>
          </a:prstGeom>
          <a:noFill/>
        </p:spPr>
        <p:txBody>
          <a:bodyPr wrap="square" rtlCol="0">
            <a:spAutoFit/>
          </a:bodyPr>
          <a:lstStyle/>
          <a:p>
            <a:pPr algn="ctr"/>
            <a:r>
              <a:rPr lang="en-GB" sz="3200" dirty="0">
                <a:latin typeface="Baskerville Old Face" panose="02020602080505020303" pitchFamily="18" charset="77"/>
              </a:rPr>
              <a:t>P</a:t>
            </a:r>
            <a:r>
              <a:rPr lang="en-NG" sz="3200" dirty="0">
                <a:latin typeface="Baskerville Old Face" panose="02020602080505020303" pitchFamily="18" charset="77"/>
              </a:rPr>
              <a:t>ROCESS TIMELINE </a:t>
            </a:r>
          </a:p>
        </p:txBody>
      </p:sp>
    </p:spTree>
    <p:extLst>
      <p:ext uri="{BB962C8B-B14F-4D97-AF65-F5344CB8AC3E}">
        <p14:creationId xmlns:p14="http://schemas.microsoft.com/office/powerpoint/2010/main" val="938936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7DE95D7B-7810-45DC-8FA9-596BCD360E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4674" y="-8836"/>
            <a:ext cx="9133326" cy="686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3">
            <a:extLst>
              <a:ext uri="{FF2B5EF4-FFF2-40B4-BE49-F238E27FC236}">
                <a16:creationId xmlns:a16="http://schemas.microsoft.com/office/drawing/2014/main" id="{1F4882EF-9D80-449C-99D4-3A07EDECCC84}"/>
              </a:ext>
            </a:extLst>
          </p:cNvPr>
          <p:cNvSpPr txBox="1">
            <a:spLocks noChangeArrowheads="1"/>
          </p:cNvSpPr>
          <p:nvPr/>
        </p:nvSpPr>
        <p:spPr bwMode="auto">
          <a:xfrm>
            <a:off x="6096000" y="5661026"/>
            <a:ext cx="3816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None/>
            </a:pPr>
            <a:r>
              <a:rPr lang="en-US" altLang="en-US" sz="4000" b="1" dirty="0">
                <a:solidFill>
                  <a:prstClr val="black"/>
                </a:solidFill>
                <a:latin typeface="Calibri" panose="020F0502020204030204" pitchFamily="34" charset="0"/>
              </a:rPr>
              <a:t>WHAT TO DO?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8E2F59-CE81-4B28-8C38-90887432485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59497" y="356463"/>
            <a:ext cx="5881524" cy="4901471"/>
          </a:xfrm>
          <a:prstGeom prst="rect">
            <a:avLst/>
          </a:prstGeom>
        </p:spPr>
      </p:pic>
      <p:sp>
        <p:nvSpPr>
          <p:cNvPr id="7" name="TextBox 6">
            <a:extLst>
              <a:ext uri="{FF2B5EF4-FFF2-40B4-BE49-F238E27FC236}">
                <a16:creationId xmlns:a16="http://schemas.microsoft.com/office/drawing/2014/main" id="{B11E759A-B4AE-4E01-941B-EF088F4288E5}"/>
              </a:ext>
            </a:extLst>
          </p:cNvPr>
          <p:cNvSpPr txBox="1"/>
          <p:nvPr/>
        </p:nvSpPr>
        <p:spPr>
          <a:xfrm>
            <a:off x="1343472" y="5301209"/>
            <a:ext cx="6380342" cy="1200329"/>
          </a:xfrm>
          <a:prstGeom prst="rect">
            <a:avLst/>
          </a:prstGeom>
          <a:noFill/>
        </p:spPr>
        <p:txBody>
          <a:bodyPr wrap="square" rtlCol="0">
            <a:spAutoFit/>
          </a:bodyPr>
          <a:lstStyle/>
          <a:p>
            <a:pPr algn="ctr"/>
            <a:r>
              <a:rPr lang="en-US" sz="7200" b="1" dirty="0">
                <a:solidFill>
                  <a:schemeClr val="tx1">
                    <a:lumMod val="50000"/>
                    <a:lumOff val="50000"/>
                  </a:schemeClr>
                </a:solidFill>
                <a:latin typeface="Century Gothic" panose="020B0502020202020204"/>
              </a:rPr>
              <a:t>BE PERSISTENT</a:t>
            </a:r>
          </a:p>
        </p:txBody>
      </p:sp>
      <p:grpSp>
        <p:nvGrpSpPr>
          <p:cNvPr id="18" name="Group 17">
            <a:extLst>
              <a:ext uri="{FF2B5EF4-FFF2-40B4-BE49-F238E27FC236}">
                <a16:creationId xmlns:a16="http://schemas.microsoft.com/office/drawing/2014/main" id="{189FF3E1-7B44-4F0E-834D-D813E00473CA}"/>
              </a:ext>
            </a:extLst>
          </p:cNvPr>
          <p:cNvGrpSpPr/>
          <p:nvPr/>
        </p:nvGrpSpPr>
        <p:grpSpPr>
          <a:xfrm>
            <a:off x="7885016" y="620689"/>
            <a:ext cx="2664296" cy="1417919"/>
            <a:chOff x="6361016" y="356463"/>
            <a:chExt cx="2664296" cy="1417919"/>
          </a:xfrm>
        </p:grpSpPr>
        <p:sp>
          <p:nvSpPr>
            <p:cNvPr id="2" name="TextBox 1">
              <a:extLst>
                <a:ext uri="{FF2B5EF4-FFF2-40B4-BE49-F238E27FC236}">
                  <a16:creationId xmlns:a16="http://schemas.microsoft.com/office/drawing/2014/main" id="{210917B6-9F93-4542-8F68-632C1CD5029E}"/>
                </a:ext>
              </a:extLst>
            </p:cNvPr>
            <p:cNvSpPr txBox="1"/>
            <p:nvPr/>
          </p:nvSpPr>
          <p:spPr>
            <a:xfrm>
              <a:off x="6361016" y="1435828"/>
              <a:ext cx="2664296" cy="338554"/>
            </a:xfrm>
            <a:prstGeom prst="rect">
              <a:avLst/>
            </a:prstGeom>
            <a:noFill/>
          </p:spPr>
          <p:txBody>
            <a:bodyPr wrap="square" rtlCol="0">
              <a:spAutoFit/>
            </a:bodyPr>
            <a:lstStyle/>
            <a:p>
              <a:r>
                <a:rPr lang="en-US" sz="1600" b="1" dirty="0">
                  <a:solidFill>
                    <a:schemeClr val="tx1">
                      <a:lumMod val="50000"/>
                      <a:lumOff val="50000"/>
                    </a:schemeClr>
                  </a:solidFill>
                  <a:latin typeface="Calibri" panose="020F0502020204030204" pitchFamily="34" charset="0"/>
                  <a:cs typeface="Calibri" panose="020F0502020204030204" pitchFamily="34" charset="0"/>
                </a:rPr>
                <a:t>Learn to engage stakeholders</a:t>
              </a:r>
            </a:p>
          </p:txBody>
        </p:sp>
        <p:pic>
          <p:nvPicPr>
            <p:cNvPr id="4" name="Picture 3">
              <a:extLst>
                <a:ext uri="{FF2B5EF4-FFF2-40B4-BE49-F238E27FC236}">
                  <a16:creationId xmlns:a16="http://schemas.microsoft.com/office/drawing/2014/main" id="{347DFB8D-5F80-4C6E-BB1A-39F669372DF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72200" y="356463"/>
              <a:ext cx="2539682" cy="1079365"/>
            </a:xfrm>
            <a:prstGeom prst="rect">
              <a:avLst/>
            </a:prstGeom>
          </p:spPr>
        </p:pic>
      </p:grpSp>
      <p:grpSp>
        <p:nvGrpSpPr>
          <p:cNvPr id="17" name="Group 16">
            <a:extLst>
              <a:ext uri="{FF2B5EF4-FFF2-40B4-BE49-F238E27FC236}">
                <a16:creationId xmlns:a16="http://schemas.microsoft.com/office/drawing/2014/main" id="{B88B5057-7C4E-4D9C-A594-96104423E9EC}"/>
              </a:ext>
            </a:extLst>
          </p:cNvPr>
          <p:cNvGrpSpPr/>
          <p:nvPr/>
        </p:nvGrpSpPr>
        <p:grpSpPr>
          <a:xfrm>
            <a:off x="7964993" y="2204864"/>
            <a:ext cx="2548650" cy="2160240"/>
            <a:chOff x="6476662" y="1689287"/>
            <a:chExt cx="2548650" cy="2160240"/>
          </a:xfrm>
        </p:grpSpPr>
        <p:pic>
          <p:nvPicPr>
            <p:cNvPr id="9" name="Picture 8">
              <a:extLst>
                <a:ext uri="{FF2B5EF4-FFF2-40B4-BE49-F238E27FC236}">
                  <a16:creationId xmlns:a16="http://schemas.microsoft.com/office/drawing/2014/main" id="{6A30739E-C248-43DE-9A77-9DF56C51705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635199" y="1689287"/>
              <a:ext cx="2160240" cy="2160240"/>
            </a:xfrm>
            <a:prstGeom prst="rect">
              <a:avLst/>
            </a:prstGeom>
          </p:spPr>
        </p:pic>
        <p:sp>
          <p:nvSpPr>
            <p:cNvPr id="11" name="TextBox 10">
              <a:extLst>
                <a:ext uri="{FF2B5EF4-FFF2-40B4-BE49-F238E27FC236}">
                  <a16:creationId xmlns:a16="http://schemas.microsoft.com/office/drawing/2014/main" id="{8EA36B83-A88D-4F5B-9C24-099BA7525A83}"/>
                </a:ext>
              </a:extLst>
            </p:cNvPr>
            <p:cNvSpPr txBox="1"/>
            <p:nvPr/>
          </p:nvSpPr>
          <p:spPr>
            <a:xfrm>
              <a:off x="6476662" y="3342034"/>
              <a:ext cx="2548650" cy="338554"/>
            </a:xfrm>
            <a:prstGeom prst="rect">
              <a:avLst/>
            </a:prstGeom>
            <a:noFill/>
          </p:spPr>
          <p:txBody>
            <a:bodyPr wrap="square" rtlCol="0">
              <a:spAutoFit/>
            </a:bodyPr>
            <a:lstStyle/>
            <a:p>
              <a:r>
                <a:rPr lang="en-US" sz="1600" b="1" dirty="0">
                  <a:solidFill>
                    <a:schemeClr val="tx1">
                      <a:lumMod val="50000"/>
                      <a:lumOff val="50000"/>
                    </a:schemeClr>
                  </a:solidFill>
                  <a:latin typeface="Calibri" panose="020F0502020204030204" pitchFamily="34" charset="0"/>
                  <a:cs typeface="Calibri" panose="020F0502020204030204" pitchFamily="34" charset="0"/>
                </a:rPr>
                <a:t>Learn to manage resistance</a:t>
              </a:r>
            </a:p>
          </p:txBody>
        </p:sp>
      </p:grpSp>
      <p:grpSp>
        <p:nvGrpSpPr>
          <p:cNvPr id="16" name="Group 15">
            <a:extLst>
              <a:ext uri="{FF2B5EF4-FFF2-40B4-BE49-F238E27FC236}">
                <a16:creationId xmlns:a16="http://schemas.microsoft.com/office/drawing/2014/main" id="{63EA2405-06C2-4049-9EF0-6539EE41BDED}"/>
              </a:ext>
            </a:extLst>
          </p:cNvPr>
          <p:cNvGrpSpPr/>
          <p:nvPr/>
        </p:nvGrpSpPr>
        <p:grpSpPr>
          <a:xfrm>
            <a:off x="8375223" y="4800817"/>
            <a:ext cx="1944216" cy="1616063"/>
            <a:chOff x="6851223" y="3970732"/>
            <a:chExt cx="1944216" cy="1616063"/>
          </a:xfrm>
        </p:grpSpPr>
        <p:pic>
          <p:nvPicPr>
            <p:cNvPr id="13" name="Picture 12">
              <a:extLst>
                <a:ext uri="{FF2B5EF4-FFF2-40B4-BE49-F238E27FC236}">
                  <a16:creationId xmlns:a16="http://schemas.microsoft.com/office/drawing/2014/main" id="{005BE1CC-BBE4-4C36-8CBB-2087D37084B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079193" y="3970732"/>
              <a:ext cx="1272251" cy="1277509"/>
            </a:xfrm>
            <a:prstGeom prst="rect">
              <a:avLst/>
            </a:prstGeom>
          </p:spPr>
        </p:pic>
        <p:sp>
          <p:nvSpPr>
            <p:cNvPr id="15" name="TextBox 14">
              <a:extLst>
                <a:ext uri="{FF2B5EF4-FFF2-40B4-BE49-F238E27FC236}">
                  <a16:creationId xmlns:a16="http://schemas.microsoft.com/office/drawing/2014/main" id="{885D88DE-45B0-4362-B825-92FF2E772238}"/>
                </a:ext>
              </a:extLst>
            </p:cNvPr>
            <p:cNvSpPr txBox="1"/>
            <p:nvPr/>
          </p:nvSpPr>
          <p:spPr>
            <a:xfrm>
              <a:off x="6851223" y="5248241"/>
              <a:ext cx="1944216" cy="338554"/>
            </a:xfrm>
            <a:prstGeom prst="rect">
              <a:avLst/>
            </a:prstGeom>
            <a:noFill/>
          </p:spPr>
          <p:txBody>
            <a:bodyPr wrap="square" rtlCol="0">
              <a:spAutoFit/>
            </a:bodyPr>
            <a:lstStyle/>
            <a:p>
              <a:r>
                <a:rPr lang="en-US" sz="1600" b="1" dirty="0">
                  <a:solidFill>
                    <a:schemeClr val="tx1">
                      <a:lumMod val="50000"/>
                      <a:lumOff val="50000"/>
                    </a:schemeClr>
                  </a:solidFill>
                  <a:latin typeface="Calibri" panose="020F0502020204030204" pitchFamily="34" charset="0"/>
                  <a:cs typeface="Calibri" panose="020F0502020204030204" pitchFamily="34" charset="0"/>
                </a:rPr>
                <a:t>Training and support</a:t>
              </a:r>
            </a:p>
          </p:txBody>
        </p:sp>
      </p:grpSp>
    </p:spTree>
    <p:extLst>
      <p:ext uri="{BB962C8B-B14F-4D97-AF65-F5344CB8AC3E}">
        <p14:creationId xmlns:p14="http://schemas.microsoft.com/office/powerpoint/2010/main" val="2986142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06A7F6-5CA0-4864-BED7-D2ACF0F3C2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22455" y="1378662"/>
            <a:ext cx="6120680" cy="4320479"/>
          </a:xfrm>
          <a:prstGeom prst="rect">
            <a:avLst/>
          </a:prstGeom>
        </p:spPr>
      </p:pic>
      <p:grpSp>
        <p:nvGrpSpPr>
          <p:cNvPr id="14" name="Group 13">
            <a:extLst>
              <a:ext uri="{FF2B5EF4-FFF2-40B4-BE49-F238E27FC236}">
                <a16:creationId xmlns:a16="http://schemas.microsoft.com/office/drawing/2014/main" id="{F471CA2F-BEFB-4D21-821F-8EBC3E355552}"/>
              </a:ext>
            </a:extLst>
          </p:cNvPr>
          <p:cNvGrpSpPr/>
          <p:nvPr/>
        </p:nvGrpSpPr>
        <p:grpSpPr>
          <a:xfrm>
            <a:off x="1919536" y="2767619"/>
            <a:ext cx="2147078" cy="1322762"/>
            <a:chOff x="92276" y="1268760"/>
            <a:chExt cx="2147078" cy="1322762"/>
          </a:xfrm>
        </p:grpSpPr>
        <p:sp>
          <p:nvSpPr>
            <p:cNvPr id="9" name="TextBox 8">
              <a:extLst>
                <a:ext uri="{FF2B5EF4-FFF2-40B4-BE49-F238E27FC236}">
                  <a16:creationId xmlns:a16="http://schemas.microsoft.com/office/drawing/2014/main" id="{377AC623-5A4E-41FA-8C9D-6FF64BAE14B1}"/>
                </a:ext>
              </a:extLst>
            </p:cNvPr>
            <p:cNvSpPr txBox="1"/>
            <p:nvPr/>
          </p:nvSpPr>
          <p:spPr>
            <a:xfrm>
              <a:off x="107504" y="1268760"/>
              <a:ext cx="2016224" cy="646331"/>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a:rPr>
                <a:t>COMMUNICATE</a:t>
              </a:r>
            </a:p>
            <a:p>
              <a:endParaRPr lang="en-US" dirty="0">
                <a:solidFill>
                  <a:prstClr val="white"/>
                </a:solidFill>
                <a:latin typeface="Century Gothic" panose="020B0502020202020204"/>
              </a:endParaRPr>
            </a:p>
          </p:txBody>
        </p:sp>
        <p:sp>
          <p:nvSpPr>
            <p:cNvPr id="10" name="Arrow: Down 9">
              <a:extLst>
                <a:ext uri="{FF2B5EF4-FFF2-40B4-BE49-F238E27FC236}">
                  <a16:creationId xmlns:a16="http://schemas.microsoft.com/office/drawing/2014/main" id="{1A919091-3040-4319-A9F6-058224E17AED}"/>
                </a:ext>
              </a:extLst>
            </p:cNvPr>
            <p:cNvSpPr/>
            <p:nvPr/>
          </p:nvSpPr>
          <p:spPr>
            <a:xfrm rot="2089677">
              <a:off x="472973" y="1698207"/>
              <a:ext cx="225491" cy="485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panose="020B0502020202020204"/>
              </a:endParaRPr>
            </a:p>
          </p:txBody>
        </p:sp>
        <p:sp>
          <p:nvSpPr>
            <p:cNvPr id="11" name="TextBox 10">
              <a:extLst>
                <a:ext uri="{FF2B5EF4-FFF2-40B4-BE49-F238E27FC236}">
                  <a16:creationId xmlns:a16="http://schemas.microsoft.com/office/drawing/2014/main" id="{446EFDF5-FE31-4AB6-891E-9CC713C0156A}"/>
                </a:ext>
              </a:extLst>
            </p:cNvPr>
            <p:cNvSpPr txBox="1"/>
            <p:nvPr/>
          </p:nvSpPr>
          <p:spPr>
            <a:xfrm>
              <a:off x="92276" y="2323655"/>
              <a:ext cx="1095348" cy="253916"/>
            </a:xfrm>
            <a:prstGeom prst="rect">
              <a:avLst/>
            </a:prstGeom>
            <a:noFill/>
          </p:spPr>
          <p:txBody>
            <a:bodyPr wrap="square" rtlCol="0">
              <a:spAutoFit/>
            </a:bodyPr>
            <a:lstStyle/>
            <a:p>
              <a:r>
                <a:rPr lang="en-US" sz="1050" dirty="0">
                  <a:solidFill>
                    <a:schemeClr val="tx1">
                      <a:lumMod val="50000"/>
                      <a:lumOff val="50000"/>
                    </a:schemeClr>
                  </a:solidFill>
                  <a:latin typeface="Century Gothic" panose="020B0502020202020204"/>
                </a:rPr>
                <a:t>INTERNALLY</a:t>
              </a:r>
            </a:p>
          </p:txBody>
        </p:sp>
        <p:sp>
          <p:nvSpPr>
            <p:cNvPr id="12" name="Arrow: Down 11">
              <a:extLst>
                <a:ext uri="{FF2B5EF4-FFF2-40B4-BE49-F238E27FC236}">
                  <a16:creationId xmlns:a16="http://schemas.microsoft.com/office/drawing/2014/main" id="{44A3A107-D438-4C6D-90DC-FD11355446DE}"/>
                </a:ext>
              </a:extLst>
            </p:cNvPr>
            <p:cNvSpPr/>
            <p:nvPr/>
          </p:nvSpPr>
          <p:spPr>
            <a:xfrm rot="20242806">
              <a:off x="1383873" y="1715956"/>
              <a:ext cx="225491" cy="485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panose="020B0502020202020204"/>
              </a:endParaRPr>
            </a:p>
          </p:txBody>
        </p:sp>
        <p:sp>
          <p:nvSpPr>
            <p:cNvPr id="13" name="TextBox 12">
              <a:extLst>
                <a:ext uri="{FF2B5EF4-FFF2-40B4-BE49-F238E27FC236}">
                  <a16:creationId xmlns:a16="http://schemas.microsoft.com/office/drawing/2014/main" id="{839D962F-E2A5-4F6A-86E8-BADF9F0BA5F9}"/>
                </a:ext>
              </a:extLst>
            </p:cNvPr>
            <p:cNvSpPr txBox="1"/>
            <p:nvPr/>
          </p:nvSpPr>
          <p:spPr>
            <a:xfrm>
              <a:off x="1144006" y="2337606"/>
              <a:ext cx="1095348" cy="253916"/>
            </a:xfrm>
            <a:prstGeom prst="rect">
              <a:avLst/>
            </a:prstGeom>
            <a:noFill/>
          </p:spPr>
          <p:txBody>
            <a:bodyPr wrap="square" rtlCol="0">
              <a:spAutoFit/>
            </a:bodyPr>
            <a:lstStyle/>
            <a:p>
              <a:r>
                <a:rPr lang="en-US" sz="1050" dirty="0">
                  <a:solidFill>
                    <a:schemeClr val="tx1">
                      <a:lumMod val="50000"/>
                      <a:lumOff val="50000"/>
                    </a:schemeClr>
                  </a:solidFill>
                  <a:latin typeface="Century Gothic" panose="020B0502020202020204"/>
                </a:rPr>
                <a:t>EXTERNALLY</a:t>
              </a:r>
            </a:p>
          </p:txBody>
        </p:sp>
      </p:grpSp>
    </p:spTree>
    <p:extLst>
      <p:ext uri="{BB962C8B-B14F-4D97-AF65-F5344CB8AC3E}">
        <p14:creationId xmlns:p14="http://schemas.microsoft.com/office/powerpoint/2010/main" val="232115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a:extLst>
              <a:ext uri="{FF2B5EF4-FFF2-40B4-BE49-F238E27FC236}">
                <a16:creationId xmlns:a16="http://schemas.microsoft.com/office/drawing/2014/main" id="{6331B62F-10AF-4495-8E93-74EA97992A20}"/>
              </a:ext>
            </a:extLst>
          </p:cNvPr>
          <p:cNvSpPr txBox="1">
            <a:spLocks noChangeArrowheads="1"/>
          </p:cNvSpPr>
          <p:nvPr/>
        </p:nvSpPr>
        <p:spPr bwMode="auto">
          <a:xfrm>
            <a:off x="3792539" y="836614"/>
            <a:ext cx="51831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None/>
            </a:pPr>
            <a:r>
              <a:rPr lang="en-US" altLang="en-US" sz="6600" b="1" dirty="0">
                <a:solidFill>
                  <a:srgbClr val="00B050"/>
                </a:solidFill>
                <a:latin typeface="Calibri" panose="020F0502020204030204" pitchFamily="34" charset="0"/>
              </a:rPr>
              <a:t>TEAMWORK</a:t>
            </a:r>
          </a:p>
        </p:txBody>
      </p:sp>
      <p:pic>
        <p:nvPicPr>
          <p:cNvPr id="30723" name="Picture 6">
            <a:extLst>
              <a:ext uri="{FF2B5EF4-FFF2-40B4-BE49-F238E27FC236}">
                <a16:creationId xmlns:a16="http://schemas.microsoft.com/office/drawing/2014/main" id="{3585796A-DAA1-4B68-92FD-8DF52E44D6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3387" y="2132856"/>
            <a:ext cx="59690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7">
            <a:extLst>
              <a:ext uri="{FF2B5EF4-FFF2-40B4-BE49-F238E27FC236}">
                <a16:creationId xmlns:a16="http://schemas.microsoft.com/office/drawing/2014/main" id="{5327C554-7F30-406F-B3C1-B4134B48EF82}"/>
              </a:ext>
            </a:extLst>
          </p:cNvPr>
          <p:cNvSpPr txBox="1">
            <a:spLocks noChangeArrowheads="1"/>
          </p:cNvSpPr>
          <p:nvPr/>
        </p:nvSpPr>
        <p:spPr bwMode="auto">
          <a:xfrm>
            <a:off x="4439816" y="125225"/>
            <a:ext cx="30959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None/>
            </a:pPr>
            <a:r>
              <a:rPr lang="en-US" altLang="en-US" sz="2800" dirty="0">
                <a:latin typeface="Calibri" panose="020F0502020204030204" pitchFamily="34" charset="0"/>
              </a:rPr>
              <a:t>WHAT TO DO contd</a:t>
            </a:r>
            <a:r>
              <a:rPr lang="en-US" altLang="en-US" sz="2800" dirty="0">
                <a:solidFill>
                  <a:prstClr val="white"/>
                </a:solidFill>
                <a:latin typeface="Calibri" panose="020F0502020204030204" pitchFamily="34" charset="0"/>
              </a:rPr>
              <a:t>.</a:t>
            </a:r>
          </a:p>
        </p:txBody>
      </p:sp>
      <p:sp>
        <p:nvSpPr>
          <p:cNvPr id="9" name="TextBox 8">
            <a:extLst>
              <a:ext uri="{FF2B5EF4-FFF2-40B4-BE49-F238E27FC236}">
                <a16:creationId xmlns:a16="http://schemas.microsoft.com/office/drawing/2014/main" id="{2CAD447F-B273-42B9-B74B-90C3C1434725}"/>
              </a:ext>
            </a:extLst>
          </p:cNvPr>
          <p:cNvSpPr txBox="1"/>
          <p:nvPr/>
        </p:nvSpPr>
        <p:spPr>
          <a:xfrm>
            <a:off x="7896201" y="2060848"/>
            <a:ext cx="2663825" cy="3970318"/>
          </a:xfrm>
          <a:prstGeom prst="rect">
            <a:avLst/>
          </a:prstGeom>
          <a:noFill/>
        </p:spPr>
        <p:txBody>
          <a:bodyPr>
            <a:spAutoFit/>
          </a:bodyPr>
          <a:lstStyle/>
          <a:p>
            <a:pPr marL="285750" indent="-285750">
              <a:buFont typeface="Arial" panose="020B0604020202020204" pitchFamily="34" charset="0"/>
              <a:buChar char="•"/>
              <a:defRPr/>
            </a:pPr>
            <a:r>
              <a:rPr lang="en-US" dirty="0">
                <a:solidFill>
                  <a:schemeClr val="tx1">
                    <a:lumMod val="50000"/>
                    <a:lumOff val="50000"/>
                  </a:schemeClr>
                </a:solidFill>
                <a:latin typeface="Century Gothic" panose="020B0502020202020204"/>
              </a:rPr>
              <a:t>Collaborate</a:t>
            </a:r>
          </a:p>
          <a:p>
            <a:pPr>
              <a:defRPr/>
            </a:pPr>
            <a:endParaRPr lang="en-US" dirty="0">
              <a:solidFill>
                <a:schemeClr val="tx1">
                  <a:lumMod val="50000"/>
                  <a:lumOff val="50000"/>
                </a:schemeClr>
              </a:solidFill>
              <a:latin typeface="Century Gothic" panose="020B0502020202020204"/>
            </a:endParaRPr>
          </a:p>
          <a:p>
            <a:pPr marL="285750" indent="-285750">
              <a:buFont typeface="Arial" panose="020B0604020202020204" pitchFamily="34" charset="0"/>
              <a:buChar char="•"/>
              <a:defRPr/>
            </a:pPr>
            <a:r>
              <a:rPr lang="en-US" dirty="0">
                <a:solidFill>
                  <a:schemeClr val="tx1">
                    <a:lumMod val="50000"/>
                    <a:lumOff val="50000"/>
                  </a:schemeClr>
                </a:solidFill>
                <a:latin typeface="Century Gothic" panose="020B0502020202020204"/>
              </a:rPr>
              <a:t>Cooperate </a:t>
            </a:r>
          </a:p>
          <a:p>
            <a:pPr>
              <a:defRPr/>
            </a:pPr>
            <a:endParaRPr lang="en-US" dirty="0">
              <a:solidFill>
                <a:schemeClr val="tx1">
                  <a:lumMod val="50000"/>
                  <a:lumOff val="50000"/>
                </a:schemeClr>
              </a:solidFill>
              <a:latin typeface="Century Gothic" panose="020B0502020202020204"/>
            </a:endParaRPr>
          </a:p>
          <a:p>
            <a:pPr marL="285750" indent="-285750">
              <a:buFont typeface="Arial" panose="020B0604020202020204" pitchFamily="34" charset="0"/>
              <a:buChar char="•"/>
              <a:defRPr/>
            </a:pPr>
            <a:r>
              <a:rPr lang="en-US" dirty="0">
                <a:solidFill>
                  <a:schemeClr val="tx1">
                    <a:lumMod val="50000"/>
                    <a:lumOff val="50000"/>
                  </a:schemeClr>
                </a:solidFill>
                <a:latin typeface="Century Gothic" panose="020B0502020202020204"/>
              </a:rPr>
              <a:t>Join Forces</a:t>
            </a:r>
          </a:p>
          <a:p>
            <a:pPr>
              <a:defRPr/>
            </a:pPr>
            <a:endParaRPr lang="en-US" dirty="0">
              <a:solidFill>
                <a:schemeClr val="tx1">
                  <a:lumMod val="50000"/>
                  <a:lumOff val="50000"/>
                </a:schemeClr>
              </a:solidFill>
              <a:latin typeface="Century Gothic" panose="020B0502020202020204"/>
            </a:endParaRPr>
          </a:p>
          <a:p>
            <a:pPr marL="285750" indent="-285750">
              <a:buFont typeface="Arial" panose="020B0604020202020204" pitchFamily="34" charset="0"/>
              <a:buChar char="•"/>
              <a:defRPr/>
            </a:pPr>
            <a:r>
              <a:rPr lang="en-US" dirty="0">
                <a:solidFill>
                  <a:schemeClr val="tx1">
                    <a:lumMod val="50000"/>
                    <a:lumOff val="50000"/>
                  </a:schemeClr>
                </a:solidFill>
                <a:latin typeface="Century Gothic" panose="020B0502020202020204"/>
              </a:rPr>
              <a:t>Pool Resources</a:t>
            </a:r>
          </a:p>
          <a:p>
            <a:pPr>
              <a:defRPr/>
            </a:pPr>
            <a:endParaRPr lang="en-US" dirty="0">
              <a:solidFill>
                <a:schemeClr val="tx1">
                  <a:lumMod val="50000"/>
                  <a:lumOff val="50000"/>
                </a:schemeClr>
              </a:solidFill>
              <a:latin typeface="Century Gothic" panose="020B0502020202020204"/>
            </a:endParaRPr>
          </a:p>
          <a:p>
            <a:pPr marL="285750" indent="-285750">
              <a:buFont typeface="Arial" panose="020B0604020202020204" pitchFamily="34" charset="0"/>
              <a:buChar char="•"/>
              <a:defRPr/>
            </a:pPr>
            <a:r>
              <a:rPr lang="en-US" dirty="0">
                <a:solidFill>
                  <a:schemeClr val="tx1">
                    <a:lumMod val="50000"/>
                    <a:lumOff val="50000"/>
                  </a:schemeClr>
                </a:solidFill>
                <a:latin typeface="Century Gothic" panose="020B0502020202020204"/>
              </a:rPr>
              <a:t>Partner</a:t>
            </a:r>
          </a:p>
          <a:p>
            <a:pPr>
              <a:defRPr/>
            </a:pPr>
            <a:endParaRPr lang="en-US" dirty="0">
              <a:solidFill>
                <a:schemeClr val="tx1">
                  <a:lumMod val="50000"/>
                  <a:lumOff val="50000"/>
                </a:schemeClr>
              </a:solidFill>
              <a:latin typeface="Century Gothic" panose="020B0502020202020204"/>
            </a:endParaRPr>
          </a:p>
          <a:p>
            <a:pPr marL="285750" indent="-285750">
              <a:buFont typeface="Arial" panose="020B0604020202020204" pitchFamily="34" charset="0"/>
              <a:buChar char="•"/>
              <a:defRPr/>
            </a:pPr>
            <a:r>
              <a:rPr lang="en-US" dirty="0">
                <a:solidFill>
                  <a:schemeClr val="tx1">
                    <a:lumMod val="50000"/>
                    <a:lumOff val="50000"/>
                  </a:schemeClr>
                </a:solidFill>
                <a:latin typeface="Century Gothic" panose="020B0502020202020204"/>
              </a:rPr>
              <a:t>Work Together</a:t>
            </a:r>
          </a:p>
          <a:p>
            <a:pPr>
              <a:defRPr/>
            </a:pPr>
            <a:endParaRPr lang="en-US" dirty="0">
              <a:solidFill>
                <a:schemeClr val="tx1">
                  <a:lumMod val="50000"/>
                  <a:lumOff val="50000"/>
                </a:schemeClr>
              </a:solidFill>
              <a:latin typeface="Century Gothic" panose="020B0502020202020204"/>
            </a:endParaRPr>
          </a:p>
          <a:p>
            <a:pPr marL="285750" indent="-285750">
              <a:buFont typeface="Arial" panose="020B0604020202020204" pitchFamily="34" charset="0"/>
              <a:buChar char="•"/>
              <a:defRPr/>
            </a:pPr>
            <a:r>
              <a:rPr lang="en-US" dirty="0">
                <a:solidFill>
                  <a:schemeClr val="tx1">
                    <a:lumMod val="50000"/>
                    <a:lumOff val="50000"/>
                  </a:schemeClr>
                </a:solidFill>
                <a:latin typeface="Century Gothic" panose="020B0502020202020204"/>
              </a:rPr>
              <a:t>Shared Understanding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9">
            <a:extLst>
              <a:ext uri="{FF2B5EF4-FFF2-40B4-BE49-F238E27FC236}">
                <a16:creationId xmlns:a16="http://schemas.microsoft.com/office/drawing/2014/main" id="{6896C42D-CF82-48DA-893D-E392F18140B5}"/>
              </a:ext>
            </a:extLst>
          </p:cNvPr>
          <p:cNvSpPr txBox="1">
            <a:spLocks noChangeArrowheads="1"/>
          </p:cNvSpPr>
          <p:nvPr/>
        </p:nvSpPr>
        <p:spPr bwMode="auto">
          <a:xfrm>
            <a:off x="4824413" y="44450"/>
            <a:ext cx="3143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None/>
            </a:pPr>
            <a:r>
              <a:rPr lang="en-US" altLang="en-US" sz="2800" dirty="0">
                <a:solidFill>
                  <a:schemeClr val="tx1">
                    <a:lumMod val="50000"/>
                    <a:lumOff val="50000"/>
                  </a:schemeClr>
                </a:solidFill>
                <a:latin typeface="Calibri" panose="020F0502020204030204" pitchFamily="34" charset="0"/>
              </a:rPr>
              <a:t>WHAT TO DO contd</a:t>
            </a:r>
            <a:r>
              <a:rPr lang="en-US" altLang="en-US" sz="2800" dirty="0">
                <a:solidFill>
                  <a:prstClr val="white"/>
                </a:solidFill>
                <a:latin typeface="Calibri" panose="020F0502020204030204" pitchFamily="34" charset="0"/>
              </a:rPr>
              <a:t>.</a:t>
            </a:r>
          </a:p>
        </p:txBody>
      </p:sp>
      <p:sp>
        <p:nvSpPr>
          <p:cNvPr id="32771" name="TextBox 6">
            <a:extLst>
              <a:ext uri="{FF2B5EF4-FFF2-40B4-BE49-F238E27FC236}">
                <a16:creationId xmlns:a16="http://schemas.microsoft.com/office/drawing/2014/main" id="{0668085E-0B98-4CA4-A7DD-8FB9E26DC581}"/>
              </a:ext>
            </a:extLst>
          </p:cNvPr>
          <p:cNvSpPr txBox="1">
            <a:spLocks noChangeArrowheads="1"/>
          </p:cNvSpPr>
          <p:nvPr/>
        </p:nvSpPr>
        <p:spPr bwMode="auto">
          <a:xfrm>
            <a:off x="4223793" y="908721"/>
            <a:ext cx="42350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None/>
            </a:pPr>
            <a:r>
              <a:rPr lang="en-US" altLang="en-US" sz="4800" b="1" dirty="0">
                <a:solidFill>
                  <a:schemeClr val="tx1">
                    <a:lumMod val="50000"/>
                    <a:lumOff val="50000"/>
                  </a:schemeClr>
                </a:solidFill>
                <a:latin typeface="Calibri" panose="020F0502020204030204" pitchFamily="34" charset="0"/>
              </a:rPr>
              <a:t>STRONG FOCUS</a:t>
            </a:r>
          </a:p>
        </p:txBody>
      </p:sp>
      <p:sp>
        <p:nvSpPr>
          <p:cNvPr id="9" name="TextBox 8">
            <a:extLst>
              <a:ext uri="{FF2B5EF4-FFF2-40B4-BE49-F238E27FC236}">
                <a16:creationId xmlns:a16="http://schemas.microsoft.com/office/drawing/2014/main" id="{D2115693-C6BB-42BE-924D-22C36DF02FCF}"/>
              </a:ext>
            </a:extLst>
          </p:cNvPr>
          <p:cNvSpPr txBox="1"/>
          <p:nvPr/>
        </p:nvSpPr>
        <p:spPr>
          <a:xfrm>
            <a:off x="8112224" y="1826480"/>
            <a:ext cx="2520950" cy="4524315"/>
          </a:xfrm>
          <a:prstGeom prst="rect">
            <a:avLst/>
          </a:prstGeom>
          <a:noFill/>
        </p:spPr>
        <p:txBody>
          <a:bodyPr>
            <a:spAutoFit/>
          </a:bodyPr>
          <a:lstStyle/>
          <a:p>
            <a:pPr marL="285750" indent="-285750">
              <a:buFont typeface="Arial" panose="020B0604020202020204" pitchFamily="34" charset="0"/>
              <a:buChar char="•"/>
              <a:defRPr/>
            </a:pPr>
            <a:r>
              <a:rPr lang="en-US" dirty="0">
                <a:solidFill>
                  <a:schemeClr val="tx1">
                    <a:lumMod val="50000"/>
                    <a:lumOff val="50000"/>
                  </a:schemeClr>
                </a:solidFill>
                <a:latin typeface="Century Gothic" panose="020B0502020202020204"/>
              </a:rPr>
              <a:t>TRANSPARENT</a:t>
            </a:r>
          </a:p>
          <a:p>
            <a:pPr marL="285750" indent="-285750">
              <a:buFont typeface="Arial" panose="020B0604020202020204" pitchFamily="34" charset="0"/>
              <a:buChar char="•"/>
              <a:defRPr/>
            </a:pPr>
            <a:endParaRPr lang="en-US" dirty="0">
              <a:solidFill>
                <a:schemeClr val="tx1">
                  <a:lumMod val="50000"/>
                  <a:lumOff val="50000"/>
                </a:schemeClr>
              </a:solidFill>
              <a:latin typeface="Century Gothic" panose="020B0502020202020204"/>
            </a:endParaRPr>
          </a:p>
          <a:p>
            <a:pPr marL="285750" indent="-285750">
              <a:buFont typeface="Arial" panose="020B0604020202020204" pitchFamily="34" charset="0"/>
              <a:buChar char="•"/>
              <a:defRPr/>
            </a:pPr>
            <a:endParaRPr lang="en-US" dirty="0">
              <a:solidFill>
                <a:schemeClr val="tx1">
                  <a:lumMod val="50000"/>
                  <a:lumOff val="50000"/>
                </a:schemeClr>
              </a:solidFill>
              <a:latin typeface="Century Gothic" panose="020B0502020202020204"/>
            </a:endParaRPr>
          </a:p>
          <a:p>
            <a:pPr marL="285750" indent="-285750">
              <a:buFont typeface="Arial" panose="020B0604020202020204" pitchFamily="34" charset="0"/>
              <a:buChar char="•"/>
              <a:defRPr/>
            </a:pPr>
            <a:r>
              <a:rPr lang="en-US" dirty="0">
                <a:solidFill>
                  <a:schemeClr val="tx1">
                    <a:lumMod val="50000"/>
                    <a:lumOff val="50000"/>
                  </a:schemeClr>
                </a:solidFill>
                <a:latin typeface="Century Gothic" panose="020B0502020202020204"/>
              </a:rPr>
              <a:t>THINK AHEAD</a:t>
            </a:r>
          </a:p>
          <a:p>
            <a:pPr>
              <a:defRPr/>
            </a:pPr>
            <a:endParaRPr lang="en-US" dirty="0">
              <a:solidFill>
                <a:schemeClr val="tx1">
                  <a:lumMod val="50000"/>
                  <a:lumOff val="50000"/>
                </a:schemeClr>
              </a:solidFill>
              <a:latin typeface="Century Gothic" panose="020B0502020202020204"/>
            </a:endParaRPr>
          </a:p>
          <a:p>
            <a:pPr>
              <a:defRPr/>
            </a:pPr>
            <a:endParaRPr lang="en-US" dirty="0">
              <a:solidFill>
                <a:schemeClr val="tx1">
                  <a:lumMod val="50000"/>
                  <a:lumOff val="50000"/>
                </a:schemeClr>
              </a:solidFill>
              <a:latin typeface="Century Gothic" panose="020B0502020202020204"/>
            </a:endParaRPr>
          </a:p>
          <a:p>
            <a:pPr marL="285750" indent="-285750">
              <a:buFont typeface="Arial" panose="020B0604020202020204" pitchFamily="34" charset="0"/>
              <a:buChar char="•"/>
              <a:defRPr/>
            </a:pPr>
            <a:r>
              <a:rPr lang="en-US" dirty="0">
                <a:solidFill>
                  <a:schemeClr val="tx1">
                    <a:lumMod val="50000"/>
                    <a:lumOff val="50000"/>
                  </a:schemeClr>
                </a:solidFill>
                <a:latin typeface="Century Gothic" panose="020B0502020202020204"/>
              </a:rPr>
              <a:t>REMAIN AUDITABLE </a:t>
            </a:r>
          </a:p>
          <a:p>
            <a:pPr>
              <a:defRPr/>
            </a:pPr>
            <a:endParaRPr lang="en-US" dirty="0">
              <a:solidFill>
                <a:schemeClr val="tx1">
                  <a:lumMod val="50000"/>
                  <a:lumOff val="50000"/>
                </a:schemeClr>
              </a:solidFill>
              <a:latin typeface="Century Gothic" panose="020B0502020202020204"/>
            </a:endParaRPr>
          </a:p>
          <a:p>
            <a:pPr>
              <a:defRPr/>
            </a:pPr>
            <a:endParaRPr lang="en-US" dirty="0">
              <a:solidFill>
                <a:schemeClr val="tx1">
                  <a:lumMod val="50000"/>
                  <a:lumOff val="50000"/>
                </a:schemeClr>
              </a:solidFill>
              <a:latin typeface="Century Gothic" panose="020B0502020202020204"/>
            </a:endParaRPr>
          </a:p>
          <a:p>
            <a:pPr marL="285750" indent="-285750">
              <a:buFont typeface="Arial" panose="020B0604020202020204" pitchFamily="34" charset="0"/>
              <a:buChar char="•"/>
              <a:defRPr/>
            </a:pPr>
            <a:r>
              <a:rPr lang="en-US" dirty="0">
                <a:solidFill>
                  <a:schemeClr val="tx1">
                    <a:lumMod val="50000"/>
                    <a:lumOff val="50000"/>
                  </a:schemeClr>
                </a:solidFill>
                <a:latin typeface="Century Gothic" panose="020B0502020202020204"/>
              </a:rPr>
              <a:t>CLEAR ACCOUNTABILITY</a:t>
            </a:r>
          </a:p>
          <a:p>
            <a:pPr>
              <a:defRPr/>
            </a:pPr>
            <a:endParaRPr lang="en-US" dirty="0">
              <a:solidFill>
                <a:schemeClr val="tx1">
                  <a:lumMod val="50000"/>
                  <a:lumOff val="50000"/>
                </a:schemeClr>
              </a:solidFill>
              <a:latin typeface="Century Gothic" panose="020B0502020202020204"/>
            </a:endParaRPr>
          </a:p>
          <a:p>
            <a:pPr>
              <a:defRPr/>
            </a:pPr>
            <a:endParaRPr lang="en-US" dirty="0">
              <a:solidFill>
                <a:schemeClr val="tx1">
                  <a:lumMod val="50000"/>
                  <a:lumOff val="50000"/>
                </a:schemeClr>
              </a:solidFill>
              <a:latin typeface="Century Gothic" panose="020B0502020202020204"/>
            </a:endParaRPr>
          </a:p>
          <a:p>
            <a:pPr marL="285750" indent="-285750">
              <a:buFont typeface="Arial" panose="020B0604020202020204" pitchFamily="34" charset="0"/>
              <a:buChar char="•"/>
              <a:defRPr/>
            </a:pPr>
            <a:r>
              <a:rPr lang="en-US" dirty="0">
                <a:solidFill>
                  <a:schemeClr val="tx1">
                    <a:lumMod val="50000"/>
                    <a:lumOff val="50000"/>
                  </a:schemeClr>
                </a:solidFill>
                <a:latin typeface="Century Gothic" panose="020B0502020202020204"/>
              </a:rPr>
              <a:t>CREATING OPPORTUNITY</a:t>
            </a:r>
          </a:p>
        </p:txBody>
      </p:sp>
      <p:sp>
        <p:nvSpPr>
          <p:cNvPr id="32774" name="TextBox 10">
            <a:extLst>
              <a:ext uri="{FF2B5EF4-FFF2-40B4-BE49-F238E27FC236}">
                <a16:creationId xmlns:a16="http://schemas.microsoft.com/office/drawing/2014/main" id="{670CCE17-9F83-44E0-990B-54C2B0369A8B}"/>
              </a:ext>
            </a:extLst>
          </p:cNvPr>
          <p:cNvSpPr txBox="1">
            <a:spLocks noChangeArrowheads="1"/>
          </p:cNvSpPr>
          <p:nvPr/>
        </p:nvSpPr>
        <p:spPr bwMode="auto">
          <a:xfrm>
            <a:off x="6416675" y="6165850"/>
            <a:ext cx="1296988" cy="3698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None/>
            </a:pPr>
            <a:endParaRPr lang="en-US" altLang="en-US" sz="1800">
              <a:solidFill>
                <a:prstClr val="white"/>
              </a:solidFill>
              <a:latin typeface="Calibri" panose="020F0502020204030204" pitchFamily="34" charset="0"/>
            </a:endParaRPr>
          </a:p>
        </p:txBody>
      </p:sp>
      <p:pic>
        <p:nvPicPr>
          <p:cNvPr id="3" name="Picture 2">
            <a:extLst>
              <a:ext uri="{FF2B5EF4-FFF2-40B4-BE49-F238E27FC236}">
                <a16:creationId xmlns:a16="http://schemas.microsoft.com/office/drawing/2014/main" id="{ED8B4419-C027-43FD-BE9E-02AD22D37D4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47528" y="1916832"/>
            <a:ext cx="5675206" cy="446449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a:extLst>
              <a:ext uri="{FF2B5EF4-FFF2-40B4-BE49-F238E27FC236}">
                <a16:creationId xmlns:a16="http://schemas.microsoft.com/office/drawing/2014/main" id="{E5AB5408-FF7F-40D7-A0EF-47DA4C6FCA74}"/>
              </a:ext>
            </a:extLst>
          </p:cNvPr>
          <p:cNvSpPr txBox="1">
            <a:spLocks noChangeArrowheads="1"/>
          </p:cNvSpPr>
          <p:nvPr/>
        </p:nvSpPr>
        <p:spPr bwMode="auto">
          <a:xfrm>
            <a:off x="2424113" y="188914"/>
            <a:ext cx="6985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None/>
            </a:pPr>
            <a:r>
              <a:rPr lang="en-US" altLang="en-US" sz="4000" b="1" dirty="0">
                <a:solidFill>
                  <a:schemeClr val="tx1">
                    <a:lumMod val="50000"/>
                    <a:lumOff val="50000"/>
                  </a:schemeClr>
                </a:solidFill>
                <a:latin typeface="Calibri" panose="020F0502020204030204" pitchFamily="34" charset="0"/>
              </a:rPr>
              <a:t>PROCUREMENT MANAGEMENT</a:t>
            </a:r>
          </a:p>
          <a:p>
            <a:pPr algn="ctr">
              <a:spcBef>
                <a:spcPct val="0"/>
              </a:spcBef>
              <a:buClrTx/>
              <a:buSzTx/>
              <a:buNone/>
            </a:pPr>
            <a:r>
              <a:rPr lang="en-US" altLang="en-US" sz="1600" dirty="0">
                <a:solidFill>
                  <a:schemeClr val="tx1">
                    <a:lumMod val="50000"/>
                    <a:lumOff val="50000"/>
                  </a:schemeClr>
                </a:solidFill>
                <a:latin typeface="Calibri" panose="020F0502020204030204" pitchFamily="34" charset="0"/>
              </a:rPr>
              <a:t>of THE AUTHORITIES</a:t>
            </a:r>
          </a:p>
        </p:txBody>
      </p:sp>
      <p:sp>
        <p:nvSpPr>
          <p:cNvPr id="36867" name="TextBox 4">
            <a:extLst>
              <a:ext uri="{FF2B5EF4-FFF2-40B4-BE49-F238E27FC236}">
                <a16:creationId xmlns:a16="http://schemas.microsoft.com/office/drawing/2014/main" id="{D0CDA532-E750-488D-A543-8ADE4335BB8A}"/>
              </a:ext>
            </a:extLst>
          </p:cNvPr>
          <p:cNvSpPr txBox="1">
            <a:spLocks noChangeArrowheads="1"/>
          </p:cNvSpPr>
          <p:nvPr/>
        </p:nvSpPr>
        <p:spPr bwMode="auto">
          <a:xfrm>
            <a:off x="4579938" y="1590676"/>
            <a:ext cx="4176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None/>
            </a:pPr>
            <a:r>
              <a:rPr lang="en-US" altLang="en-US" sz="1800" dirty="0">
                <a:solidFill>
                  <a:schemeClr val="tx1">
                    <a:lumMod val="50000"/>
                    <a:lumOff val="50000"/>
                  </a:schemeClr>
                </a:solidFill>
                <a:latin typeface="Calibri" panose="020F0502020204030204" pitchFamily="34" charset="0"/>
              </a:rPr>
              <a:t>Establishment of a Balanced Set of</a:t>
            </a:r>
          </a:p>
          <a:p>
            <a:pPr>
              <a:spcBef>
                <a:spcPct val="0"/>
              </a:spcBef>
              <a:buClrTx/>
              <a:buSzTx/>
              <a:buNone/>
            </a:pPr>
            <a:r>
              <a:rPr lang="en-US" altLang="en-US" sz="1800" dirty="0">
                <a:solidFill>
                  <a:schemeClr val="tx1">
                    <a:lumMod val="50000"/>
                    <a:lumOff val="50000"/>
                  </a:schemeClr>
                </a:solidFill>
                <a:latin typeface="Calibri" panose="020F0502020204030204" pitchFamily="34" charset="0"/>
              </a:rPr>
              <a:t>Incentives to Encourage Desired Behavior</a:t>
            </a:r>
          </a:p>
        </p:txBody>
      </p:sp>
      <p:pic>
        <p:nvPicPr>
          <p:cNvPr id="36868" name="Picture 5">
            <a:extLst>
              <a:ext uri="{FF2B5EF4-FFF2-40B4-BE49-F238E27FC236}">
                <a16:creationId xmlns:a16="http://schemas.microsoft.com/office/drawing/2014/main" id="{931931BD-E902-4C76-8793-03491C92E6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7801" y="2781300"/>
            <a:ext cx="3984625"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a:extLst>
              <a:ext uri="{FF2B5EF4-FFF2-40B4-BE49-F238E27FC236}">
                <a16:creationId xmlns:a16="http://schemas.microsoft.com/office/drawing/2014/main" id="{FB12A50E-1ABA-4A0E-8E03-912F2A80FB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825" y="2422525"/>
            <a:ext cx="4681538"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4">
            <a:extLst>
              <a:ext uri="{FF2B5EF4-FFF2-40B4-BE49-F238E27FC236}">
                <a16:creationId xmlns:a16="http://schemas.microsoft.com/office/drawing/2014/main" id="{9D1CF60F-653E-4688-88F6-CB73A56DC56C}"/>
              </a:ext>
            </a:extLst>
          </p:cNvPr>
          <p:cNvSpPr txBox="1">
            <a:spLocks noChangeArrowheads="1"/>
          </p:cNvSpPr>
          <p:nvPr/>
        </p:nvSpPr>
        <p:spPr bwMode="auto">
          <a:xfrm>
            <a:off x="4439817" y="176911"/>
            <a:ext cx="3455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None/>
            </a:pPr>
            <a:r>
              <a:rPr lang="en-US" altLang="en-US" sz="2800" dirty="0">
                <a:solidFill>
                  <a:prstClr val="white"/>
                </a:solidFill>
                <a:latin typeface="Calibri" panose="020F0502020204030204" pitchFamily="34" charset="0"/>
              </a:rPr>
              <a:t>MANAGEMENT contd.</a:t>
            </a:r>
          </a:p>
        </p:txBody>
      </p:sp>
      <p:pic>
        <p:nvPicPr>
          <p:cNvPr id="7" name="Picture 6">
            <a:extLst>
              <a:ext uri="{FF2B5EF4-FFF2-40B4-BE49-F238E27FC236}">
                <a16:creationId xmlns:a16="http://schemas.microsoft.com/office/drawing/2014/main" id="{4811008C-F72A-4B49-B8AD-1CA807A65A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4704"/>
            <a:ext cx="9180512" cy="609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7">
            <a:extLst>
              <a:ext uri="{FF2B5EF4-FFF2-40B4-BE49-F238E27FC236}">
                <a16:creationId xmlns:a16="http://schemas.microsoft.com/office/drawing/2014/main" id="{DF25B3E5-5FAF-453D-BCAC-764A1A4651E3}"/>
              </a:ext>
            </a:extLst>
          </p:cNvPr>
          <p:cNvSpPr txBox="1">
            <a:spLocks noChangeArrowheads="1"/>
          </p:cNvSpPr>
          <p:nvPr/>
        </p:nvSpPr>
        <p:spPr bwMode="auto">
          <a:xfrm>
            <a:off x="2566988" y="6308725"/>
            <a:ext cx="547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None/>
            </a:pPr>
            <a:r>
              <a:rPr lang="en-US" altLang="en-US" b="1">
                <a:solidFill>
                  <a:srgbClr val="FF0000"/>
                </a:solidFill>
                <a:latin typeface="Calibri" panose="020F0502020204030204" pitchFamily="34" charset="0"/>
              </a:rPr>
              <a:t>Career/Professional Development and support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4FE0-CA4F-48E5-89C3-1484728E3CE9}"/>
              </a:ext>
            </a:extLst>
          </p:cNvPr>
          <p:cNvSpPr>
            <a:spLocks noGrp="1"/>
          </p:cNvSpPr>
          <p:nvPr>
            <p:ph type="title"/>
          </p:nvPr>
        </p:nvSpPr>
        <p:spPr/>
        <p:txBody>
          <a:bodyPr/>
          <a:lstStyle/>
          <a:p>
            <a:r>
              <a:rPr lang="en-GB" dirty="0"/>
              <a:t>GOODWILL MESSAGE BY THE HONOURABLE COMMISSIONER FOR FINANCE </a:t>
            </a:r>
            <a:endParaRPr lang="en-NG" dirty="0"/>
          </a:p>
        </p:txBody>
      </p:sp>
      <p:sp>
        <p:nvSpPr>
          <p:cNvPr id="3" name="Content Placeholder 2">
            <a:extLst>
              <a:ext uri="{FF2B5EF4-FFF2-40B4-BE49-F238E27FC236}">
                <a16:creationId xmlns:a16="http://schemas.microsoft.com/office/drawing/2014/main" id="{4311D0E1-D195-4FF6-BBCB-C145378CABAF}"/>
              </a:ext>
            </a:extLst>
          </p:cNvPr>
          <p:cNvSpPr>
            <a:spLocks noGrp="1"/>
          </p:cNvSpPr>
          <p:nvPr>
            <p:ph idx="1"/>
          </p:nvPr>
        </p:nvSpPr>
        <p:spPr/>
        <p:txBody>
          <a:bodyPr/>
          <a:lstStyle/>
          <a:p>
            <a:endParaRPr lang="en-NG" dirty="0"/>
          </a:p>
        </p:txBody>
      </p:sp>
      <p:sp>
        <p:nvSpPr>
          <p:cNvPr id="4" name="Rectangle 3">
            <a:extLst>
              <a:ext uri="{FF2B5EF4-FFF2-40B4-BE49-F238E27FC236}">
                <a16:creationId xmlns:a16="http://schemas.microsoft.com/office/drawing/2014/main" id="{18155FBA-ECE8-4AE2-B1E1-82D8E4F99B95}"/>
              </a:ext>
            </a:extLst>
          </p:cNvPr>
          <p:cNvSpPr/>
          <p:nvPr/>
        </p:nvSpPr>
        <p:spPr>
          <a:xfrm>
            <a:off x="2338466" y="2728210"/>
            <a:ext cx="6250898" cy="1364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hlinkClick r:id="rId2" action="ppaction://hlinkfile"/>
              </a:rPr>
              <a:t>chairman opening address.mp4</a:t>
            </a:r>
            <a:endParaRPr lang="en-NG" dirty="0"/>
          </a:p>
          <a:p>
            <a:pPr algn="ctr"/>
            <a:endParaRPr lang="en-NG" dirty="0"/>
          </a:p>
        </p:txBody>
      </p:sp>
    </p:spTree>
    <p:extLst>
      <p:ext uri="{BB962C8B-B14F-4D97-AF65-F5344CB8AC3E}">
        <p14:creationId xmlns:p14="http://schemas.microsoft.com/office/powerpoint/2010/main" val="3086036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75972AC-FA4F-4A48-A95B-F837C2125490}"/>
              </a:ext>
            </a:extLst>
          </p:cNvPr>
          <p:cNvSpPr>
            <a:spLocks noGrp="1"/>
          </p:cNvSpPr>
          <p:nvPr>
            <p:ph type="title"/>
          </p:nvPr>
        </p:nvSpPr>
        <p:spPr>
          <a:xfrm>
            <a:off x="2307102" y="1041009"/>
            <a:ext cx="7136936" cy="1055077"/>
          </a:xfrm>
        </p:spPr>
        <p:txBody>
          <a:bodyPr/>
          <a:lstStyle/>
          <a:p>
            <a:pPr eaLnBrk="1" hangingPunct="1"/>
            <a:r>
              <a:rPr lang="en-US" altLang="en-US" sz="2000" dirty="0"/>
              <a:t>Effective Management Policies Can</a:t>
            </a:r>
            <a:br>
              <a:rPr lang="en-US" altLang="en-US" sz="2000" dirty="0"/>
            </a:br>
            <a:r>
              <a:rPr lang="en-US" altLang="en-US" sz="2000" dirty="0"/>
              <a:t>Help Change Behaviors, Perceptions and Improve</a:t>
            </a:r>
            <a:br>
              <a:rPr lang="en-US" altLang="en-US" sz="2000" dirty="0"/>
            </a:br>
            <a:r>
              <a:rPr lang="en-US" altLang="en-US" sz="2000" dirty="0"/>
              <a:t>the Relevance of Procurement Practice</a:t>
            </a:r>
          </a:p>
        </p:txBody>
      </p:sp>
      <p:sp>
        <p:nvSpPr>
          <p:cNvPr id="37891" name="TextBox 3">
            <a:extLst>
              <a:ext uri="{FF2B5EF4-FFF2-40B4-BE49-F238E27FC236}">
                <a16:creationId xmlns:a16="http://schemas.microsoft.com/office/drawing/2014/main" id="{8B0D15D4-C084-4B28-9757-58B81B6F6C15}"/>
              </a:ext>
            </a:extLst>
          </p:cNvPr>
          <p:cNvSpPr txBox="1">
            <a:spLocks noChangeArrowheads="1"/>
          </p:cNvSpPr>
          <p:nvPr/>
        </p:nvSpPr>
        <p:spPr bwMode="auto">
          <a:xfrm>
            <a:off x="4511825" y="188641"/>
            <a:ext cx="3455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None/>
            </a:pPr>
            <a:r>
              <a:rPr lang="en-US" altLang="en-US" sz="2800" dirty="0">
                <a:solidFill>
                  <a:prstClr val="white"/>
                </a:solidFill>
                <a:latin typeface="Calibri" panose="020F0502020204030204" pitchFamily="34" charset="0"/>
              </a:rPr>
              <a:t>MANAGEMENT contd.</a:t>
            </a:r>
          </a:p>
        </p:txBody>
      </p:sp>
      <p:pic>
        <p:nvPicPr>
          <p:cNvPr id="37892" name="Picture 4">
            <a:extLst>
              <a:ext uri="{FF2B5EF4-FFF2-40B4-BE49-F238E27FC236}">
                <a16:creationId xmlns:a16="http://schemas.microsoft.com/office/drawing/2014/main" id="{48394556-2817-490D-B692-621448FD8F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7964" y="2708276"/>
            <a:ext cx="66960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093F-E354-9F4E-8807-8483046FC094}"/>
              </a:ext>
            </a:extLst>
          </p:cNvPr>
          <p:cNvSpPr>
            <a:spLocks noGrp="1"/>
          </p:cNvSpPr>
          <p:nvPr>
            <p:ph type="title"/>
          </p:nvPr>
        </p:nvSpPr>
        <p:spPr>
          <a:xfrm>
            <a:off x="292752" y="1283791"/>
            <a:ext cx="11966713" cy="598484"/>
          </a:xfrm>
        </p:spPr>
        <p:txBody>
          <a:bodyPr>
            <a:normAutofit fontScale="90000"/>
          </a:bodyPr>
          <a:lstStyle/>
          <a:p>
            <a:r>
              <a:rPr lang="en-GB" sz="2000" b="1" dirty="0">
                <a:latin typeface="Cambria" panose="02040503050406030204" pitchFamily="18" charset="0"/>
              </a:rPr>
              <a:t>         </a:t>
            </a:r>
            <a:br>
              <a:rPr lang="en-GB" sz="2000" b="1" dirty="0">
                <a:latin typeface="Cambria" panose="02040503050406030204" pitchFamily="18" charset="0"/>
              </a:rPr>
            </a:br>
            <a:br>
              <a:rPr lang="en-GB" sz="2000" b="1" dirty="0">
                <a:latin typeface="Cambria" panose="02040503050406030204" pitchFamily="18" charset="0"/>
              </a:rPr>
            </a:br>
            <a:br>
              <a:rPr lang="en-GB" sz="2000" b="1" dirty="0">
                <a:latin typeface="Cambria" panose="02040503050406030204" pitchFamily="18" charset="0"/>
              </a:rPr>
            </a:br>
            <a:br>
              <a:rPr lang="en-GB" sz="2000" b="1" dirty="0">
                <a:latin typeface="Cambria" panose="02040503050406030204" pitchFamily="18" charset="0"/>
              </a:rPr>
            </a:br>
            <a:br>
              <a:rPr lang="en-GB" sz="2000" b="1" dirty="0">
                <a:latin typeface="Cambria" panose="02040503050406030204" pitchFamily="18" charset="0"/>
              </a:rPr>
            </a:br>
            <a:r>
              <a:rPr lang="en-GB" sz="2000" b="1" dirty="0">
                <a:latin typeface="Cambria" panose="02040503050406030204" pitchFamily="18" charset="0"/>
              </a:rPr>
              <a:t>CONCLUSION:  </a:t>
            </a:r>
            <a:r>
              <a:rPr lang="en-GB" sz="2000" b="1" u="sng" dirty="0">
                <a:latin typeface="Cambria" panose="02040503050406030204" pitchFamily="18" charset="0"/>
              </a:rPr>
              <a:t>S</a:t>
            </a:r>
            <a:r>
              <a:rPr lang="en-NG" sz="2000" b="1" u="sng" dirty="0">
                <a:latin typeface="Cambria" panose="02040503050406030204" pitchFamily="18" charset="0"/>
              </a:rPr>
              <a:t>ALIENT AMENDMENTS IN THE NEW LAGOS STATE PUBLIC PROCUREMENT LAW 2021</a:t>
            </a:r>
            <a:br>
              <a:rPr lang="en-NG" sz="2000" b="1" u="sng" dirty="0">
                <a:latin typeface="Cambria" panose="02040503050406030204" pitchFamily="18" charset="0"/>
              </a:rPr>
            </a:br>
            <a:br>
              <a:rPr lang="en-NG" sz="2000" b="1" dirty="0">
                <a:latin typeface="Cambria" panose="02040503050406030204" pitchFamily="18" charset="0"/>
              </a:rPr>
            </a:br>
            <a:r>
              <a:rPr lang="en-US" sz="2400" b="1" i="1" dirty="0">
                <a:latin typeface="Cambria" panose="02040503050406030204" pitchFamily="18" charset="0"/>
              </a:rPr>
              <a:t>The Governor of Lagos State, </a:t>
            </a:r>
            <a:r>
              <a:rPr lang="en-US" sz="2400" b="1" i="1" dirty="0" err="1">
                <a:latin typeface="Cambria" panose="02040503050406030204" pitchFamily="18" charset="0"/>
              </a:rPr>
              <a:t>Mr</a:t>
            </a:r>
            <a:r>
              <a:rPr lang="en-US" sz="2400" b="1" i="1" dirty="0">
                <a:latin typeface="Cambria" panose="02040503050406030204" pitchFamily="18" charset="0"/>
              </a:rPr>
              <a:t> </a:t>
            </a:r>
            <a:r>
              <a:rPr lang="en-US" sz="2400" b="1" i="1" dirty="0" err="1">
                <a:latin typeface="Cambria" panose="02040503050406030204" pitchFamily="18" charset="0"/>
              </a:rPr>
              <a:t>Babajide</a:t>
            </a:r>
            <a:r>
              <a:rPr lang="en-US" sz="2400" b="1" i="1" dirty="0">
                <a:latin typeface="Cambria" panose="02040503050406030204" pitchFamily="18" charset="0"/>
              </a:rPr>
              <a:t> </a:t>
            </a:r>
            <a:r>
              <a:rPr lang="en-US" sz="2400" b="1" i="1" dirty="0" err="1">
                <a:latin typeface="Cambria" panose="02040503050406030204" pitchFamily="18" charset="0"/>
              </a:rPr>
              <a:t>Sanwo</a:t>
            </a:r>
            <a:r>
              <a:rPr lang="en-US" sz="2400" b="1" i="1" dirty="0">
                <a:latin typeface="Cambria" panose="02040503050406030204" pitchFamily="18" charset="0"/>
              </a:rPr>
              <a:t>-Olu signed into law the Lagos State Public Procurement Law 2021 on the 15</a:t>
            </a:r>
            <a:r>
              <a:rPr lang="en-US" sz="2400" b="1" i="1" baseline="30000" dirty="0">
                <a:latin typeface="Cambria" panose="02040503050406030204" pitchFamily="18" charset="0"/>
              </a:rPr>
              <a:t>th</a:t>
            </a:r>
            <a:r>
              <a:rPr lang="en-US" sz="2400" b="1" i="1" dirty="0">
                <a:latin typeface="Cambria" panose="02040503050406030204" pitchFamily="18" charset="0"/>
              </a:rPr>
              <a:t> of March, 2021.</a:t>
            </a:r>
            <a:br>
              <a:rPr lang="en-NG" sz="1600" b="1" dirty="0">
                <a:latin typeface="Cambria" panose="02040503050406030204" pitchFamily="18" charset="0"/>
              </a:rPr>
            </a:br>
            <a:endParaRPr lang="en-NG" sz="2000" b="1" dirty="0">
              <a:latin typeface="Cambria" panose="02040503050406030204" pitchFamily="18" charset="0"/>
            </a:endParaRPr>
          </a:p>
        </p:txBody>
      </p:sp>
      <p:sp>
        <p:nvSpPr>
          <p:cNvPr id="3" name="Content Placeholder 2">
            <a:extLst>
              <a:ext uri="{FF2B5EF4-FFF2-40B4-BE49-F238E27FC236}">
                <a16:creationId xmlns:a16="http://schemas.microsoft.com/office/drawing/2014/main" id="{5232D88B-48BE-A047-99DA-35C86A9AA4EB}"/>
              </a:ext>
            </a:extLst>
          </p:cNvPr>
          <p:cNvSpPr>
            <a:spLocks noGrp="1"/>
          </p:cNvSpPr>
          <p:nvPr>
            <p:ph idx="1"/>
          </p:nvPr>
        </p:nvSpPr>
        <p:spPr>
          <a:xfrm>
            <a:off x="292752" y="2126974"/>
            <a:ext cx="11899248" cy="4731026"/>
          </a:xfrm>
        </p:spPr>
        <p:txBody>
          <a:bodyPr/>
          <a:lstStyle/>
          <a:p>
            <a:pPr marL="457200" indent="-457200" algn="just">
              <a:buFont typeface="+mj-lt"/>
              <a:buAutoNum type="arabicPeriod"/>
            </a:pPr>
            <a:r>
              <a:rPr lang="en-NG" dirty="0">
                <a:latin typeface="Cambria" panose="02040503050406030204" pitchFamily="18" charset="0"/>
              </a:rPr>
              <a:t>Establishment and Composition of the Lagos State Public Procurement Governing Board -Section 4</a:t>
            </a:r>
          </a:p>
          <a:p>
            <a:pPr marL="457200" indent="-457200" algn="just">
              <a:buFont typeface="+mj-lt"/>
              <a:buAutoNum type="arabicPeriod"/>
            </a:pPr>
            <a:r>
              <a:rPr lang="en-NG" dirty="0">
                <a:latin typeface="Cambria" panose="02040503050406030204" pitchFamily="18" charset="0"/>
              </a:rPr>
              <a:t>Tenure of office of Board Members- Section 6</a:t>
            </a:r>
          </a:p>
          <a:p>
            <a:pPr marL="457200" indent="-457200" algn="just">
              <a:buFont typeface="+mj-lt"/>
              <a:buAutoNum type="arabicPeriod"/>
            </a:pPr>
            <a:r>
              <a:rPr lang="en-NG" dirty="0">
                <a:latin typeface="Cambria" panose="02040503050406030204" pitchFamily="18" charset="0"/>
              </a:rPr>
              <a:t>Expansion of powers of the Agency to include the maintenance of set standards in MEC Department-Section 18(1)(p)</a:t>
            </a:r>
          </a:p>
          <a:p>
            <a:pPr marL="457200" indent="-457200" algn="just">
              <a:buFont typeface="+mj-lt"/>
              <a:buAutoNum type="arabicPeriod"/>
            </a:pPr>
            <a:r>
              <a:rPr lang="en-NG" dirty="0">
                <a:latin typeface="Cambria" panose="02040503050406030204" pitchFamily="18" charset="0"/>
              </a:rPr>
              <a:t>Change in nomenclature of Agency’s Accounting Officer from General Manager to Director-General- Section 20(1)</a:t>
            </a:r>
          </a:p>
          <a:p>
            <a:pPr marL="457200" indent="-457200" algn="just">
              <a:buFont typeface="+mj-lt"/>
              <a:buAutoNum type="arabicPeriod"/>
            </a:pPr>
            <a:r>
              <a:rPr lang="en-NG" dirty="0">
                <a:latin typeface="Cambria" panose="02040503050406030204" pitchFamily="18" charset="0"/>
              </a:rPr>
              <a:t>Procurement Planning Committee to now include Heads of </a:t>
            </a:r>
            <a:r>
              <a:rPr lang="en-US" dirty="0">
                <a:latin typeface="Cambria" panose="02040503050406030204" pitchFamily="18" charset="0"/>
              </a:rPr>
              <a:t>of all Departments and Units in procuring entity </a:t>
            </a:r>
            <a:r>
              <a:rPr lang="en-NG" dirty="0">
                <a:latin typeface="Cambria" panose="02040503050406030204" pitchFamily="18" charset="0"/>
              </a:rPr>
              <a:t>- Section 33(2)(b)</a:t>
            </a:r>
          </a:p>
          <a:p>
            <a:endParaRPr lang="en-NG" dirty="0">
              <a:latin typeface="Cambria" panose="02040503050406030204" pitchFamily="18" charset="0"/>
            </a:endParaRPr>
          </a:p>
          <a:p>
            <a:endParaRPr lang="en-NG" dirty="0">
              <a:latin typeface="Cambria" panose="02040503050406030204" pitchFamily="18" charset="0"/>
            </a:endParaRPr>
          </a:p>
          <a:p>
            <a:endParaRPr lang="en-NG" dirty="0">
              <a:latin typeface="Cambria" panose="02040503050406030204" pitchFamily="18" charset="0"/>
            </a:endParaRPr>
          </a:p>
          <a:p>
            <a:endParaRPr lang="en-NG" dirty="0"/>
          </a:p>
        </p:txBody>
      </p:sp>
    </p:spTree>
    <p:extLst>
      <p:ext uri="{BB962C8B-B14F-4D97-AF65-F5344CB8AC3E}">
        <p14:creationId xmlns:p14="http://schemas.microsoft.com/office/powerpoint/2010/main" val="1639155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3592-14AE-6A48-ADA8-E9A35FABE151}"/>
              </a:ext>
            </a:extLst>
          </p:cNvPr>
          <p:cNvSpPr>
            <a:spLocks noGrp="1"/>
          </p:cNvSpPr>
          <p:nvPr>
            <p:ph type="title"/>
          </p:nvPr>
        </p:nvSpPr>
        <p:spPr>
          <a:xfrm>
            <a:off x="-228600" y="314189"/>
            <a:ext cx="12649200" cy="560455"/>
          </a:xfrm>
        </p:spPr>
        <p:txBody>
          <a:bodyPr>
            <a:normAutofit/>
          </a:bodyPr>
          <a:lstStyle/>
          <a:p>
            <a:pPr algn="ctr"/>
            <a:r>
              <a:rPr lang="en-GB" sz="2000" b="1" u="sng" dirty="0">
                <a:latin typeface="Cambria" panose="02040503050406030204" pitchFamily="18" charset="0"/>
              </a:rPr>
              <a:t>S</a:t>
            </a:r>
            <a:r>
              <a:rPr lang="en-NG" sz="2000" b="1" u="sng" dirty="0">
                <a:latin typeface="Cambria" panose="02040503050406030204" pitchFamily="18" charset="0"/>
              </a:rPr>
              <a:t>ALIENT AMENDMENTS IN THE NEW LAGOS STATE PUBLIC PROCUREMENT LAW 2021 CONT’D</a:t>
            </a:r>
          </a:p>
        </p:txBody>
      </p:sp>
      <p:sp>
        <p:nvSpPr>
          <p:cNvPr id="3" name="Content Placeholder 2">
            <a:extLst>
              <a:ext uri="{FF2B5EF4-FFF2-40B4-BE49-F238E27FC236}">
                <a16:creationId xmlns:a16="http://schemas.microsoft.com/office/drawing/2014/main" id="{F00F5E09-1E0D-4243-B132-594275F971F5}"/>
              </a:ext>
            </a:extLst>
          </p:cNvPr>
          <p:cNvSpPr>
            <a:spLocks noGrp="1"/>
          </p:cNvSpPr>
          <p:nvPr>
            <p:ph idx="1"/>
          </p:nvPr>
        </p:nvSpPr>
        <p:spPr>
          <a:xfrm>
            <a:off x="877958" y="1133149"/>
            <a:ext cx="11092370" cy="4591702"/>
          </a:xfrm>
        </p:spPr>
        <p:txBody>
          <a:bodyPr>
            <a:normAutofit lnSpcReduction="10000"/>
          </a:bodyPr>
          <a:lstStyle/>
          <a:p>
            <a:pPr marL="457200" indent="-457200" algn="just">
              <a:buFont typeface="+mj-lt"/>
              <a:buAutoNum type="arabicPeriod" startAt="6"/>
            </a:pPr>
            <a:r>
              <a:rPr lang="en-NG" sz="2400" dirty="0">
                <a:latin typeface="Cambria" panose="02040503050406030204" pitchFamily="18" charset="0"/>
              </a:rPr>
              <a:t>Council Manager now recognised as the Accounting Officer at the Local Government level –Section 35(1)</a:t>
            </a:r>
          </a:p>
          <a:p>
            <a:pPr marL="457200" indent="-457200" algn="just">
              <a:buFont typeface="+mj-lt"/>
              <a:buAutoNum type="arabicPeriod" startAt="6"/>
            </a:pPr>
            <a:r>
              <a:rPr lang="en-NG" sz="2400" dirty="0">
                <a:latin typeface="Cambria" panose="02040503050406030204" pitchFamily="18" charset="0"/>
              </a:rPr>
              <a:t>Composition of the Evaluation Committee now explicitly spelt out –Section 36</a:t>
            </a:r>
          </a:p>
          <a:p>
            <a:pPr marL="457200" indent="-457200">
              <a:buFont typeface="+mj-lt"/>
              <a:buAutoNum type="arabicPeriod" startAt="8"/>
            </a:pPr>
            <a:r>
              <a:rPr lang="en-NG" sz="2400" dirty="0">
                <a:latin typeface="Cambria" panose="02040503050406030204" pitchFamily="18" charset="0"/>
              </a:rPr>
              <a:t>Creation of Local Government Area Tender’s Committee &amp; Membership Of The Local Government’s Tender’s Committee –Section 37 &amp; 38</a:t>
            </a:r>
          </a:p>
          <a:p>
            <a:pPr marL="457200" indent="-457200">
              <a:buFont typeface="+mj-lt"/>
              <a:buAutoNum type="arabicPeriod" startAt="8"/>
            </a:pPr>
            <a:r>
              <a:rPr lang="en-NG" sz="2400" dirty="0">
                <a:latin typeface="Cambria" panose="02040503050406030204" pitchFamily="18" charset="0"/>
              </a:rPr>
              <a:t>Removal of Open Competitive Bidding threshold from the Law</a:t>
            </a:r>
          </a:p>
          <a:p>
            <a:pPr marL="457200" indent="-457200">
              <a:buFont typeface="+mj-lt"/>
              <a:buAutoNum type="arabicPeriod" startAt="8"/>
            </a:pPr>
            <a:r>
              <a:rPr lang="en-NG" sz="2400" dirty="0">
                <a:latin typeface="Cambria" panose="02040503050406030204" pitchFamily="18" charset="0"/>
              </a:rPr>
              <a:t>Approval from Governor to initiate Emergency procurement- Section 67(1)</a:t>
            </a:r>
          </a:p>
          <a:p>
            <a:pPr marL="457200" indent="-457200">
              <a:buFont typeface="+mj-lt"/>
              <a:buAutoNum type="arabicPeriod" startAt="8"/>
            </a:pPr>
            <a:r>
              <a:rPr lang="en-NG" sz="2400" dirty="0">
                <a:latin typeface="Cambria" panose="02040503050406030204" pitchFamily="18" charset="0"/>
              </a:rPr>
              <a:t>Increase in Advance Payment to 40% -Section 70(1)</a:t>
            </a:r>
          </a:p>
          <a:p>
            <a:pPr marL="457200" indent="-457200">
              <a:buFont typeface="+mj-lt"/>
              <a:buAutoNum type="arabicPeriod" startAt="8"/>
            </a:pPr>
            <a:r>
              <a:rPr lang="en-NG" sz="2400" dirty="0">
                <a:latin typeface="Cambria" panose="02040503050406030204" pitchFamily="18" charset="0"/>
              </a:rPr>
              <a:t>Expansion in Scope of Application to include Revolving Funds and Grants</a:t>
            </a:r>
          </a:p>
          <a:p>
            <a:endParaRPr lang="en-NG" dirty="0"/>
          </a:p>
        </p:txBody>
      </p:sp>
    </p:spTree>
    <p:extLst>
      <p:ext uri="{BB962C8B-B14F-4D97-AF65-F5344CB8AC3E}">
        <p14:creationId xmlns:p14="http://schemas.microsoft.com/office/powerpoint/2010/main" val="3908085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30F5-B46B-3C47-86D8-1D40CC7F30F8}"/>
              </a:ext>
            </a:extLst>
          </p:cNvPr>
          <p:cNvSpPr>
            <a:spLocks noGrp="1"/>
          </p:cNvSpPr>
          <p:nvPr>
            <p:ph type="title"/>
          </p:nvPr>
        </p:nvSpPr>
        <p:spPr>
          <a:xfrm>
            <a:off x="2000273" y="696562"/>
            <a:ext cx="7950984" cy="3615398"/>
          </a:xfrm>
        </p:spPr>
        <p:txBody>
          <a:bodyPr>
            <a:normAutofit/>
          </a:bodyPr>
          <a:lstStyle/>
          <a:p>
            <a:pPr algn="ctr"/>
            <a:br>
              <a:rPr lang="en-GB" sz="6000" dirty="0">
                <a:latin typeface="Baskerville Old Face" panose="02020602080505020303" pitchFamily="18" charset="77"/>
              </a:rPr>
            </a:br>
            <a:br>
              <a:rPr lang="en-GB" sz="6000" dirty="0">
                <a:latin typeface="Baskerville Old Face" panose="02020602080505020303" pitchFamily="18" charset="77"/>
              </a:rPr>
            </a:br>
            <a:r>
              <a:rPr lang="en-GB" sz="6000" dirty="0">
                <a:solidFill>
                  <a:schemeClr val="accent2">
                    <a:lumMod val="75000"/>
                  </a:schemeClr>
                </a:solidFill>
                <a:latin typeface="Baskerville Old Face" panose="02020602080505020303" pitchFamily="18" charset="77"/>
              </a:rPr>
              <a:t>THANKS FOR YOUR ATTENTION</a:t>
            </a:r>
            <a:endParaRPr lang="en-NG" sz="6000" dirty="0">
              <a:solidFill>
                <a:schemeClr val="accent2">
                  <a:lumMod val="75000"/>
                </a:schemeClr>
              </a:solidFill>
              <a:latin typeface="Baskerville Old Face" panose="02020602080505020303" pitchFamily="18" charset="77"/>
            </a:endParaRPr>
          </a:p>
        </p:txBody>
      </p:sp>
    </p:spTree>
    <p:extLst>
      <p:ext uri="{BB962C8B-B14F-4D97-AF65-F5344CB8AC3E}">
        <p14:creationId xmlns:p14="http://schemas.microsoft.com/office/powerpoint/2010/main" val="3339827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BEBB36-4E8A-7945-B3A1-D801F5EEF5C9}"/>
              </a:ext>
            </a:extLst>
          </p:cNvPr>
          <p:cNvSpPr/>
          <p:nvPr/>
        </p:nvSpPr>
        <p:spPr>
          <a:xfrm>
            <a:off x="1906394" y="3244334"/>
            <a:ext cx="8379217" cy="646331"/>
          </a:xfrm>
          <a:prstGeom prst="rect">
            <a:avLst/>
          </a:prstGeom>
        </p:spPr>
        <p:txBody>
          <a:bodyPr wrap="none">
            <a:spAutoFit/>
          </a:bodyPr>
          <a:lstStyle/>
          <a:p>
            <a:pPr algn="ctr"/>
            <a:r>
              <a:rPr lang="en-US" sz="3600" b="1" i="1" dirty="0">
                <a:latin typeface="Bookman Old Style" panose="02050604050505020204" pitchFamily="18" charset="0"/>
              </a:rPr>
              <a:t>IGBEGA IPINLE EKO, </a:t>
            </a:r>
            <a:r>
              <a:rPr lang="en-US" sz="3600" b="1" i="1">
                <a:latin typeface="Bookman Old Style" panose="02050604050505020204" pitchFamily="18" charset="0"/>
              </a:rPr>
              <a:t>AJUMOSE NI</a:t>
            </a:r>
            <a:endParaRPr lang="en-US" sz="3600" b="1" i="1" dirty="0">
              <a:latin typeface="Bookman Old Style" panose="02050604050505020204" pitchFamily="18" charset="0"/>
            </a:endParaRPr>
          </a:p>
        </p:txBody>
      </p:sp>
    </p:spTree>
    <p:extLst>
      <p:ext uri="{BB962C8B-B14F-4D97-AF65-F5344CB8AC3E}">
        <p14:creationId xmlns:p14="http://schemas.microsoft.com/office/powerpoint/2010/main" val="371034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44C0-2E89-4DF3-B568-5778D9A6FA5A}"/>
              </a:ext>
            </a:extLst>
          </p:cNvPr>
          <p:cNvSpPr>
            <a:spLocks noGrp="1"/>
          </p:cNvSpPr>
          <p:nvPr>
            <p:ph type="title"/>
          </p:nvPr>
        </p:nvSpPr>
        <p:spPr>
          <a:xfrm>
            <a:off x="1471908" y="194919"/>
            <a:ext cx="9520158" cy="1049235"/>
          </a:xfrm>
        </p:spPr>
        <p:txBody>
          <a:bodyPr>
            <a:normAutofit/>
          </a:bodyPr>
          <a:lstStyle/>
          <a:p>
            <a:pPr algn="ctr">
              <a:defRPr/>
            </a:pPr>
            <a:r>
              <a:rPr lang="en-US" u="sng" dirty="0">
                <a:effectLst>
                  <a:outerShdw blurRad="38100" dist="38100" dir="2700000" algn="tl">
                    <a:srgbClr val="000000">
                      <a:alpha val="43137"/>
                    </a:srgbClr>
                  </a:outerShdw>
                </a:effectLst>
                <a:latin typeface="Baskerville Old Face" panose="02020602080505020303" pitchFamily="18" charset="77"/>
              </a:rPr>
              <a:t>PUBLIC PROCUREMENT</a:t>
            </a:r>
          </a:p>
        </p:txBody>
      </p:sp>
      <p:sp>
        <p:nvSpPr>
          <p:cNvPr id="6147" name="Content Placeholder 2">
            <a:extLst>
              <a:ext uri="{FF2B5EF4-FFF2-40B4-BE49-F238E27FC236}">
                <a16:creationId xmlns:a16="http://schemas.microsoft.com/office/drawing/2014/main" id="{B2D8D517-E277-4ABA-AA5E-CC6A26FFFE6F}"/>
              </a:ext>
            </a:extLst>
          </p:cNvPr>
          <p:cNvSpPr>
            <a:spLocks noGrp="1"/>
          </p:cNvSpPr>
          <p:nvPr>
            <p:ph idx="1"/>
          </p:nvPr>
        </p:nvSpPr>
        <p:spPr>
          <a:xfrm>
            <a:off x="745587" y="1741409"/>
            <a:ext cx="10972799" cy="4051496"/>
          </a:xfrm>
        </p:spPr>
        <p:txBody>
          <a:bodyPr rtlCol="0">
            <a:normAutofit/>
          </a:bodyPr>
          <a:lstStyle/>
          <a:p>
            <a:pPr marL="182880" indent="-182880" algn="just">
              <a:buClr>
                <a:schemeClr val="accent1">
                  <a:lumMod val="75000"/>
                </a:schemeClr>
              </a:buClr>
              <a:buFont typeface="Wingdings 3" charset="2"/>
              <a:buChar char=""/>
              <a:defRPr/>
            </a:pPr>
            <a:r>
              <a:rPr lang="en-US" altLang="en-NG" sz="3600" dirty="0">
                <a:latin typeface="Baskerville Old Face" panose="02020602080505020303" pitchFamily="18" charset="77"/>
              </a:rPr>
              <a:t>Public Procurement refers to the </a:t>
            </a:r>
            <a:r>
              <a:rPr lang="en-US" altLang="en-NG" sz="3600" dirty="0">
                <a:solidFill>
                  <a:srgbClr val="00B050"/>
                </a:solidFill>
                <a:latin typeface="Baskerville Old Face" panose="02020602080505020303" pitchFamily="18" charset="77"/>
              </a:rPr>
              <a:t>sustainable </a:t>
            </a:r>
            <a:r>
              <a:rPr lang="en-US" altLang="en-NG" sz="3600" u="sng" dirty="0">
                <a:solidFill>
                  <a:srgbClr val="00B050"/>
                </a:solidFill>
                <a:latin typeface="Baskerville Old Face" panose="02020602080505020303" pitchFamily="18" charset="77"/>
              </a:rPr>
              <a:t>acquisition</a:t>
            </a:r>
            <a:r>
              <a:rPr lang="en-US" altLang="en-NG" sz="3600" dirty="0">
                <a:solidFill>
                  <a:srgbClr val="00B050"/>
                </a:solidFill>
                <a:latin typeface="Baskerville Old Face" panose="02020602080505020303" pitchFamily="18" charset="77"/>
              </a:rPr>
              <a:t> and </a:t>
            </a:r>
            <a:r>
              <a:rPr lang="en-US" altLang="en-NG" sz="3600" u="sng" dirty="0">
                <a:solidFill>
                  <a:srgbClr val="00B050"/>
                </a:solidFill>
                <a:latin typeface="Baskerville Old Face" panose="02020602080505020303" pitchFamily="18" charset="77"/>
              </a:rPr>
              <a:t>disposal </a:t>
            </a:r>
            <a:r>
              <a:rPr lang="en-US" altLang="en-NG" sz="3600" dirty="0">
                <a:latin typeface="Baskerville Old Face" panose="02020602080505020303" pitchFamily="18" charset="77"/>
              </a:rPr>
              <a:t>of </a:t>
            </a:r>
            <a:r>
              <a:rPr lang="en-US" altLang="en-NG" sz="3600" b="1" dirty="0">
                <a:latin typeface="Baskerville Old Face" panose="02020602080505020303" pitchFamily="18" charset="77"/>
              </a:rPr>
              <a:t>Goods</a:t>
            </a:r>
            <a:r>
              <a:rPr lang="en-US" altLang="en-NG" sz="3600" dirty="0">
                <a:latin typeface="Baskerville Old Face" panose="02020602080505020303" pitchFamily="18" charset="77"/>
              </a:rPr>
              <a:t>, </a:t>
            </a:r>
            <a:r>
              <a:rPr lang="en-US" altLang="en-NG" sz="3600" b="1" dirty="0">
                <a:latin typeface="Baskerville Old Face" panose="02020602080505020303" pitchFamily="18" charset="77"/>
              </a:rPr>
              <a:t>Works </a:t>
            </a:r>
            <a:r>
              <a:rPr lang="en-US" altLang="en-NG" sz="3600" dirty="0">
                <a:latin typeface="Baskerville Old Face" panose="02020602080505020303" pitchFamily="18" charset="77"/>
              </a:rPr>
              <a:t>and </a:t>
            </a:r>
            <a:r>
              <a:rPr lang="en-US" altLang="en-NG" sz="3600" b="1" dirty="0">
                <a:latin typeface="Baskerville Old Face" panose="02020602080505020303" pitchFamily="18" charset="77"/>
              </a:rPr>
              <a:t>Services</a:t>
            </a:r>
            <a:r>
              <a:rPr lang="en-US" altLang="en-NG" sz="3600" dirty="0">
                <a:latin typeface="Baskerville Old Face" panose="02020602080505020303" pitchFamily="18" charset="77"/>
              </a:rPr>
              <a:t>  by Public Bodies/ </a:t>
            </a:r>
            <a:r>
              <a:rPr lang="en-US" altLang="en-NG" sz="3600" dirty="0" err="1">
                <a:latin typeface="Baskerville Old Face" panose="02020602080505020303" pitchFamily="18" charset="77"/>
              </a:rPr>
              <a:t>Organisations</a:t>
            </a:r>
            <a:r>
              <a:rPr lang="en-US" altLang="en-NG" sz="3600" dirty="0">
                <a:latin typeface="Baskerville Old Face" panose="02020602080505020303" pitchFamily="18" charset="77"/>
              </a:rPr>
              <a:t>/Offices using </a:t>
            </a:r>
            <a:r>
              <a:rPr lang="en-US" altLang="en-NG" sz="3600" dirty="0">
                <a:solidFill>
                  <a:srgbClr val="00B050"/>
                </a:solidFill>
                <a:latin typeface="Baskerville Old Face" panose="02020602080505020303" pitchFamily="18" charset="77"/>
              </a:rPr>
              <a:t>public funds </a:t>
            </a:r>
            <a:r>
              <a:rPr lang="en-US" altLang="en-NG" sz="3600" dirty="0">
                <a:latin typeface="Baskerville Old Face" panose="02020602080505020303" pitchFamily="18" charset="77"/>
              </a:rPr>
              <a:t>in an </a:t>
            </a:r>
            <a:r>
              <a:rPr lang="en-US" altLang="en-NG" sz="3600" dirty="0">
                <a:solidFill>
                  <a:srgbClr val="00B050"/>
                </a:solidFill>
                <a:latin typeface="Baskerville Old Face" panose="02020602080505020303" pitchFamily="18" charset="77"/>
              </a:rPr>
              <a:t>efficient, professional, auditable  and transparent manner </a:t>
            </a:r>
            <a:r>
              <a:rPr lang="en-US" altLang="en-NG" sz="3600" dirty="0">
                <a:latin typeface="Baskerville Old Face" panose="02020602080505020303" pitchFamily="18" charset="77"/>
              </a:rPr>
              <a:t>for the </a:t>
            </a:r>
            <a:r>
              <a:rPr lang="en-US" altLang="en-NG" sz="3600" dirty="0">
                <a:solidFill>
                  <a:srgbClr val="00B050"/>
                </a:solidFill>
                <a:latin typeface="Baskerville Old Face" panose="02020602080505020303" pitchFamily="18" charset="77"/>
              </a:rPr>
              <a:t>benefit of the society </a:t>
            </a:r>
            <a:r>
              <a:rPr lang="en-US" altLang="en-NG" sz="3600" dirty="0">
                <a:latin typeface="Baskerville Old Face" panose="02020602080505020303" pitchFamily="18" charset="77"/>
              </a:rPr>
              <a:t>and particularly by a </a:t>
            </a:r>
            <a:r>
              <a:rPr lang="en-US" altLang="en-NG" sz="3600" dirty="0">
                <a:solidFill>
                  <a:srgbClr val="00B050"/>
                </a:solidFill>
                <a:latin typeface="Baskerville Old Face" panose="02020602080505020303" pitchFamily="18" charset="77"/>
              </a:rPr>
              <a:t>third party. </a:t>
            </a:r>
          </a:p>
        </p:txBody>
      </p:sp>
    </p:spTree>
    <p:extLst>
      <p:ext uri="{BB962C8B-B14F-4D97-AF65-F5344CB8AC3E}">
        <p14:creationId xmlns:p14="http://schemas.microsoft.com/office/powerpoint/2010/main" val="3435952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20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39F6C3A-DADB-4BFB-B2A8-EED0962A4BD4}"/>
              </a:ext>
            </a:extLst>
          </p:cNvPr>
          <p:cNvSpPr>
            <a:spLocks noGrp="1"/>
          </p:cNvSpPr>
          <p:nvPr>
            <p:ph type="title"/>
          </p:nvPr>
        </p:nvSpPr>
        <p:spPr>
          <a:xfrm>
            <a:off x="922193" y="-342900"/>
            <a:ext cx="10751128" cy="1645227"/>
          </a:xfrm>
        </p:spPr>
        <p:txBody>
          <a:bodyPr>
            <a:normAutofit/>
          </a:bodyPr>
          <a:lstStyle/>
          <a:p>
            <a:pPr algn="ctr">
              <a:defRPr/>
            </a:pPr>
            <a:r>
              <a:rPr lang="en-GB" altLang="aa-ET" sz="4000" b="1" dirty="0">
                <a:latin typeface="Baskerville Old Face" panose="02020602080505020303" pitchFamily="18" charset="77"/>
              </a:rPr>
              <a:t>EXTANT LAW</a:t>
            </a:r>
          </a:p>
        </p:txBody>
      </p:sp>
      <p:sp>
        <p:nvSpPr>
          <p:cNvPr id="11267" name="Content Placeholder 2">
            <a:extLst>
              <a:ext uri="{FF2B5EF4-FFF2-40B4-BE49-F238E27FC236}">
                <a16:creationId xmlns:a16="http://schemas.microsoft.com/office/drawing/2014/main" id="{7D7600E6-DD75-4EB3-8D73-1E40851E6615}"/>
              </a:ext>
            </a:extLst>
          </p:cNvPr>
          <p:cNvSpPr>
            <a:spLocks noGrp="1"/>
          </p:cNvSpPr>
          <p:nvPr>
            <p:ph idx="1"/>
          </p:nvPr>
        </p:nvSpPr>
        <p:spPr>
          <a:xfrm>
            <a:off x="1063552" y="1649847"/>
            <a:ext cx="10064895" cy="3558305"/>
          </a:xfrm>
        </p:spPr>
        <p:txBody>
          <a:bodyPr rtlCol="0">
            <a:normAutofit/>
          </a:bodyPr>
          <a:lstStyle/>
          <a:p>
            <a:pPr marL="342906" indent="-342906" algn="just" defTabSz="457207">
              <a:buClr>
                <a:schemeClr val="bg2">
                  <a:lumMod val="40000"/>
                  <a:lumOff val="60000"/>
                </a:schemeClr>
              </a:buClr>
              <a:buFont typeface="Wingdings 3" charset="2"/>
              <a:buChar char=""/>
              <a:defRPr/>
            </a:pPr>
            <a:r>
              <a:rPr lang="en-GB" altLang="en-US" sz="3600" dirty="0">
                <a:latin typeface="Baskerville Old Face" panose="02020602080505020303" pitchFamily="18" charset="77"/>
              </a:rPr>
              <a:t>Upon a compilation of the Laws of Lagos State, we were guided by the Lagos State Public Procurement Agency Law, Ch. 56. Vol. 6, Laws of Lagos State 2015. The amended PPA Law 2021 was signed by Mr. Governor on 15</a:t>
            </a:r>
            <a:r>
              <a:rPr lang="en-GB" altLang="en-US" sz="3600" baseline="30000" dirty="0">
                <a:latin typeface="Baskerville Old Face" panose="02020602080505020303" pitchFamily="18" charset="77"/>
              </a:rPr>
              <a:t>th</a:t>
            </a:r>
            <a:r>
              <a:rPr lang="en-GB" altLang="en-US" sz="3600" dirty="0">
                <a:latin typeface="Baskerville Old Face" panose="02020602080505020303" pitchFamily="18" charset="77"/>
              </a:rPr>
              <a:t> March 2021.</a:t>
            </a:r>
          </a:p>
          <a:p>
            <a:pPr marL="0" indent="0" defTabSz="457207">
              <a:buClr>
                <a:schemeClr val="bg2">
                  <a:lumMod val="40000"/>
                  <a:lumOff val="60000"/>
                </a:schemeClr>
              </a:buClr>
              <a:buNone/>
              <a:defRPr/>
            </a:pPr>
            <a:endParaRPr lang="en-GB" altLang="en-US" dirty="0"/>
          </a:p>
        </p:txBody>
      </p:sp>
    </p:spTree>
    <p:extLst>
      <p:ext uri="{BB962C8B-B14F-4D97-AF65-F5344CB8AC3E}">
        <p14:creationId xmlns:p14="http://schemas.microsoft.com/office/powerpoint/2010/main" val="98369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208" y="-170283"/>
            <a:ext cx="13936911" cy="1308100"/>
          </a:xfrm>
        </p:spPr>
        <p:txBody>
          <a:bodyPr>
            <a:normAutofit/>
          </a:bodyPr>
          <a:lstStyle/>
          <a:p>
            <a:r>
              <a:rPr lang="en-US" sz="2000" cap="none" dirty="0"/>
              <a:t>                                                  </a:t>
            </a:r>
            <a:r>
              <a:rPr lang="en-US" sz="2000" cap="none" dirty="0">
                <a:latin typeface="Baskerville Old Face" panose="02020602080505020303" pitchFamily="18" charset="77"/>
              </a:rPr>
              <a:t>Procurement Cycle – PPA</a:t>
            </a:r>
            <a:r>
              <a:rPr lang="en-US" sz="2000" dirty="0">
                <a:latin typeface="Baskerville Old Face" panose="02020602080505020303" pitchFamily="18" charset="77"/>
              </a:rPr>
              <a:t>                     </a:t>
            </a:r>
            <a:r>
              <a:rPr lang="en-US" sz="2000" cap="none" dirty="0">
                <a:latin typeface="Baskerville Old Face" panose="02020602080505020303" pitchFamily="18" charset="77"/>
              </a:rPr>
              <a:t>                                                  Ease of Doing Business</a:t>
            </a:r>
          </a:p>
        </p:txBody>
      </p:sp>
      <p:pic>
        <p:nvPicPr>
          <p:cNvPr id="4" name="Content Placeholder 3" descr="Image result for procurement cycle images."/>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5771" y="1102597"/>
            <a:ext cx="4825102" cy="4762500"/>
          </a:xfr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98"/>
            <a:ext cx="13716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rotWithShape="1">
          <a:blip r:embed="rId4"/>
          <a:srcRect l="28752" t="11234" r="29678" b="14549"/>
          <a:stretch/>
        </p:blipFill>
        <p:spPr bwMode="auto">
          <a:xfrm>
            <a:off x="7153964" y="1017164"/>
            <a:ext cx="5038036" cy="4968587"/>
          </a:xfrm>
          <a:prstGeom prst="rect">
            <a:avLst/>
          </a:prstGeom>
          <a:ln>
            <a:noFill/>
          </a:ln>
          <a:extLst>
            <a:ext uri="{53640926-AAD7-44D8-BBD7-CCE9431645EC}">
              <a14:shadowObscured xmlns:a14="http://schemas.microsoft.com/office/drawing/2010/main"/>
            </a:ext>
          </a:extLst>
        </p:spPr>
      </p:pic>
      <p:sp>
        <p:nvSpPr>
          <p:cNvPr id="3" name="Right Arrow 2"/>
          <p:cNvSpPr/>
          <p:nvPr/>
        </p:nvSpPr>
        <p:spPr>
          <a:xfrm>
            <a:off x="5090248" y="3928913"/>
            <a:ext cx="2192225" cy="1174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Left 6">
            <a:extLst>
              <a:ext uri="{FF2B5EF4-FFF2-40B4-BE49-F238E27FC236}">
                <a16:creationId xmlns:a16="http://schemas.microsoft.com/office/drawing/2014/main" id="{807C94B0-6962-4A37-9699-A5E30265E5AB}"/>
              </a:ext>
            </a:extLst>
          </p:cNvPr>
          <p:cNvSpPr/>
          <p:nvPr/>
        </p:nvSpPr>
        <p:spPr>
          <a:xfrm>
            <a:off x="4999888" y="1719112"/>
            <a:ext cx="2192224" cy="11741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Tree>
    <p:extLst>
      <p:ext uri="{BB962C8B-B14F-4D97-AF65-F5344CB8AC3E}">
        <p14:creationId xmlns:p14="http://schemas.microsoft.com/office/powerpoint/2010/main" val="162040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ppt_w</p:attrName>
                                        </p:attrNameLst>
                                      </p:cBhvr>
                                      <p:tavLst>
                                        <p:tav tm="0" fmla="#ppt_w*sin(2.5*pi*$)">
                                          <p:val>
                                            <p:fltVal val="0"/>
                                          </p:val>
                                        </p:tav>
                                        <p:tav tm="100000">
                                          <p:val>
                                            <p:fltVal val="1"/>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ppt_w</p:attrName>
                                        </p:attrNameLst>
                                      </p:cBhvr>
                                      <p:tavLst>
                                        <p:tav tm="0" fmla="#ppt_w*sin(2.5*pi*$)">
                                          <p:val>
                                            <p:fltVal val="0"/>
                                          </p:val>
                                        </p:tav>
                                        <p:tav tm="100000">
                                          <p:val>
                                            <p:fltVal val="1"/>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ppt_w</p:attrName>
                                        </p:attrNameLst>
                                      </p:cBhvr>
                                      <p:tavLst>
                                        <p:tav tm="0" fmla="#ppt_w*sin(2.5*pi*$)">
                                          <p:val>
                                            <p:fltVal val="0"/>
                                          </p:val>
                                        </p:tav>
                                        <p:tav tm="100000">
                                          <p:val>
                                            <p:fltVal val="1"/>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797E-894E-47ED-9F0C-BAD590E04142}"/>
              </a:ext>
            </a:extLst>
          </p:cNvPr>
          <p:cNvSpPr>
            <a:spLocks noGrp="1"/>
          </p:cNvSpPr>
          <p:nvPr>
            <p:ph type="title"/>
          </p:nvPr>
        </p:nvSpPr>
        <p:spPr/>
        <p:txBody>
          <a:bodyPr/>
          <a:lstStyle/>
          <a:p>
            <a:r>
              <a:rPr kumimoji="0" lang="en-GB" sz="3200" b="0" i="0" u="none" strike="noStrike" kern="1200" cap="none" spc="0" normalizeH="0" baseline="0" noProof="0" dirty="0">
                <a:ln>
                  <a:noFill/>
                </a:ln>
                <a:solidFill>
                  <a:prstClr val="black"/>
                </a:solidFill>
                <a:effectLst/>
                <a:uLnTx/>
                <a:uFillTx/>
                <a:latin typeface="Palatino Linotype" panose="02040502050505030304"/>
                <a:ea typeface="+mj-ea"/>
                <a:cs typeface="+mj-cs"/>
              </a:rPr>
              <a:t>ONLINE VENDOR REGISTRATION FOR EASE OF DOING BUSINESS – DATA GATHERING</a:t>
            </a:r>
            <a:endParaRPr lang="en-NG" dirty="0"/>
          </a:p>
        </p:txBody>
      </p:sp>
      <p:sp>
        <p:nvSpPr>
          <p:cNvPr id="3" name="Content Placeholder 2">
            <a:extLst>
              <a:ext uri="{FF2B5EF4-FFF2-40B4-BE49-F238E27FC236}">
                <a16:creationId xmlns:a16="http://schemas.microsoft.com/office/drawing/2014/main" id="{68F119A9-D113-43E5-B677-2A9F77B7E646}"/>
              </a:ext>
            </a:extLst>
          </p:cNvPr>
          <p:cNvSpPr>
            <a:spLocks noGrp="1"/>
          </p:cNvSpPr>
          <p:nvPr>
            <p:ph idx="1"/>
          </p:nvPr>
        </p:nvSpPr>
        <p:spPr/>
        <p:txBody>
          <a:bodyPr/>
          <a:lstStyle/>
          <a:p>
            <a:r>
              <a:rPr lang="en-GB" dirty="0">
                <a:hlinkClick r:id="rId2" action="ppaction://hlinkfile"/>
              </a:rPr>
              <a:t>Documents You will need.mp4</a:t>
            </a:r>
            <a:endParaRPr lang="en-NG" dirty="0"/>
          </a:p>
        </p:txBody>
      </p:sp>
      <p:sp>
        <p:nvSpPr>
          <p:cNvPr id="4" name="Oval 3">
            <a:extLst>
              <a:ext uri="{FF2B5EF4-FFF2-40B4-BE49-F238E27FC236}">
                <a16:creationId xmlns:a16="http://schemas.microsoft.com/office/drawing/2014/main" id="{290E7FCE-C4A0-4E89-871D-3B914C47B4BA}"/>
              </a:ext>
            </a:extLst>
          </p:cNvPr>
          <p:cNvSpPr/>
          <p:nvPr/>
        </p:nvSpPr>
        <p:spPr>
          <a:xfrm>
            <a:off x="4543865" y="2658794"/>
            <a:ext cx="3587261" cy="2082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Tree>
    <p:extLst>
      <p:ext uri="{BB962C8B-B14F-4D97-AF65-F5344CB8AC3E}">
        <p14:creationId xmlns:p14="http://schemas.microsoft.com/office/powerpoint/2010/main" val="2700548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606A-3F1B-42C1-B611-CDA0599CB6CC}"/>
              </a:ext>
            </a:extLst>
          </p:cNvPr>
          <p:cNvSpPr>
            <a:spLocks noGrp="1"/>
          </p:cNvSpPr>
          <p:nvPr>
            <p:ph type="title"/>
          </p:nvPr>
        </p:nvSpPr>
        <p:spPr/>
        <p:txBody>
          <a:bodyPr/>
          <a:lstStyle/>
          <a:p>
            <a:r>
              <a:rPr lang="en-GB" dirty="0"/>
              <a:t>ONLINE REGISTATION THROUGH OUR WEBSITE</a:t>
            </a:r>
            <a:endParaRPr lang="en-NG" dirty="0"/>
          </a:p>
        </p:txBody>
      </p:sp>
      <p:sp>
        <p:nvSpPr>
          <p:cNvPr id="3" name="Content Placeholder 2">
            <a:extLst>
              <a:ext uri="{FF2B5EF4-FFF2-40B4-BE49-F238E27FC236}">
                <a16:creationId xmlns:a16="http://schemas.microsoft.com/office/drawing/2014/main" id="{D6536758-B0F6-4592-AB5C-A32BCFD2AF7F}"/>
              </a:ext>
            </a:extLst>
          </p:cNvPr>
          <p:cNvSpPr>
            <a:spLocks noGrp="1"/>
          </p:cNvSpPr>
          <p:nvPr>
            <p:ph idx="1"/>
          </p:nvPr>
        </p:nvSpPr>
        <p:spPr/>
        <p:txBody>
          <a:bodyPr/>
          <a:lstStyle/>
          <a:p>
            <a:endParaRPr lang="en-NG" dirty="0"/>
          </a:p>
        </p:txBody>
      </p:sp>
      <p:sp>
        <p:nvSpPr>
          <p:cNvPr id="4" name="Teardrop 3">
            <a:hlinkClick r:id="rId2" action="ppaction://hlinkfile"/>
            <a:extLst>
              <a:ext uri="{FF2B5EF4-FFF2-40B4-BE49-F238E27FC236}">
                <a16:creationId xmlns:a16="http://schemas.microsoft.com/office/drawing/2014/main" id="{D7E8CA10-8E46-4433-83D4-20789707570D}"/>
              </a:ext>
            </a:extLst>
          </p:cNvPr>
          <p:cNvSpPr/>
          <p:nvPr/>
        </p:nvSpPr>
        <p:spPr>
          <a:xfrm>
            <a:off x="4698609" y="2644726"/>
            <a:ext cx="3334043" cy="2349305"/>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Tree>
    <p:extLst>
      <p:ext uri="{BB962C8B-B14F-4D97-AF65-F5344CB8AC3E}">
        <p14:creationId xmlns:p14="http://schemas.microsoft.com/office/powerpoint/2010/main" val="895209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FA8A0A9B-7FA6-E643-BFD3-1BA29A0EB871}"/>
              </a:ext>
            </a:extLst>
          </p:cNvPr>
          <p:cNvCxnSpPr/>
          <p:nvPr/>
        </p:nvCxnSpPr>
        <p:spPr>
          <a:xfrm>
            <a:off x="2202295" y="435991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7">
            <a:extLst>
              <a:ext uri="{FF2B5EF4-FFF2-40B4-BE49-F238E27FC236}">
                <a16:creationId xmlns:a16="http://schemas.microsoft.com/office/drawing/2014/main" id="{52379206-5B78-A046-8B05-80EB5B1B3353}"/>
              </a:ext>
            </a:extLst>
          </p:cNvPr>
          <p:cNvSpPr>
            <a:spLocks noChangeArrowheads="1"/>
          </p:cNvSpPr>
          <p:nvPr/>
        </p:nvSpPr>
        <p:spPr bwMode="auto">
          <a:xfrm>
            <a:off x="1662545" y="7486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G" sz="18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sp>
        <p:nvSpPr>
          <p:cNvPr id="12" name="Rectangle 10">
            <a:extLst>
              <a:ext uri="{FF2B5EF4-FFF2-40B4-BE49-F238E27FC236}">
                <a16:creationId xmlns:a16="http://schemas.microsoft.com/office/drawing/2014/main" id="{596B29EF-03EA-E948-8912-B71AB3A05CED}"/>
              </a:ext>
            </a:extLst>
          </p:cNvPr>
          <p:cNvSpPr>
            <a:spLocks noChangeArrowheads="1"/>
          </p:cNvSpPr>
          <p:nvPr/>
        </p:nvSpPr>
        <p:spPr bwMode="auto">
          <a:xfrm>
            <a:off x="1262495" y="12058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G" sz="18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sp>
        <p:nvSpPr>
          <p:cNvPr id="13" name="Rectangle 11">
            <a:extLst>
              <a:ext uri="{FF2B5EF4-FFF2-40B4-BE49-F238E27FC236}">
                <a16:creationId xmlns:a16="http://schemas.microsoft.com/office/drawing/2014/main" id="{CB7D939C-CB06-DB42-8D8F-76931FDA3838}"/>
              </a:ext>
            </a:extLst>
          </p:cNvPr>
          <p:cNvSpPr>
            <a:spLocks noChangeArrowheads="1"/>
          </p:cNvSpPr>
          <p:nvPr/>
        </p:nvSpPr>
        <p:spPr bwMode="auto">
          <a:xfrm>
            <a:off x="1262495" y="73399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G" sz="18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sp>
        <p:nvSpPr>
          <p:cNvPr id="18" name="TextBox 17">
            <a:extLst>
              <a:ext uri="{FF2B5EF4-FFF2-40B4-BE49-F238E27FC236}">
                <a16:creationId xmlns:a16="http://schemas.microsoft.com/office/drawing/2014/main" id="{25815DE0-3869-D54B-8C8F-CAA1B7B454A1}"/>
              </a:ext>
            </a:extLst>
          </p:cNvPr>
          <p:cNvSpPr txBox="1"/>
          <p:nvPr/>
        </p:nvSpPr>
        <p:spPr>
          <a:xfrm>
            <a:off x="1311998" y="45618"/>
            <a:ext cx="982961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a:t>
            </a:r>
            <a:r>
              <a:rPr kumimoji="0" lang="en-NG"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ROCUREMENT PROCESS FLOWCHART </a:t>
            </a:r>
            <a:r>
              <a:rPr kumimoji="0" lang="en-GB"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FOR ADOPTION BY MDAs</a:t>
            </a:r>
            <a:endParaRPr kumimoji="0" lang="en-NG" sz="1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aphicFrame>
        <p:nvGraphicFramePr>
          <p:cNvPr id="14" name="Diagram 13">
            <a:extLst>
              <a:ext uri="{FF2B5EF4-FFF2-40B4-BE49-F238E27FC236}">
                <a16:creationId xmlns:a16="http://schemas.microsoft.com/office/drawing/2014/main" id="{4DFD47E1-20A8-4CEA-BAEF-729FF897B906}"/>
              </a:ext>
            </a:extLst>
          </p:cNvPr>
          <p:cNvGraphicFramePr/>
          <p:nvPr>
            <p:extLst>
              <p:ext uri="{D42A27DB-BD31-4B8C-83A1-F6EECF244321}">
                <p14:modId xmlns:p14="http://schemas.microsoft.com/office/powerpoint/2010/main" val="57492088"/>
              </p:ext>
            </p:extLst>
          </p:nvPr>
        </p:nvGraphicFramePr>
        <p:xfrm>
          <a:off x="1466850" y="374332"/>
          <a:ext cx="9258300" cy="6109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D5FFB8C4-E3FD-4E04-A28E-F7D82D89163B}"/>
              </a:ext>
            </a:extLst>
          </p:cNvPr>
          <p:cNvSpPr/>
          <p:nvPr/>
        </p:nvSpPr>
        <p:spPr>
          <a:xfrm>
            <a:off x="2025748" y="5528603"/>
            <a:ext cx="1969477" cy="955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Palatino Linotype" panose="02040502050505030304"/>
                <a:ea typeface="+mn-ea"/>
                <a:cs typeface="+mn-cs"/>
              </a:rPr>
              <a:t>PE proceeds to access funds through CIA &amp; STO if process does not involve 3</a:t>
            </a:r>
            <a:r>
              <a:rPr kumimoji="0" lang="en-GB" sz="1200" b="0" i="0" u="none" strike="noStrike" kern="1200" cap="none" spc="0" normalizeH="0" baseline="30000" noProof="0" dirty="0">
                <a:ln>
                  <a:noFill/>
                </a:ln>
                <a:solidFill>
                  <a:prstClr val="white"/>
                </a:solidFill>
                <a:effectLst/>
                <a:uLnTx/>
                <a:uFillTx/>
                <a:latin typeface="Palatino Linotype" panose="02040502050505030304"/>
                <a:ea typeface="+mn-ea"/>
                <a:cs typeface="+mn-cs"/>
              </a:rPr>
              <a:t>rd</a:t>
            </a:r>
            <a:r>
              <a:rPr kumimoji="0" lang="en-GB" sz="1200" b="0" i="0" u="none" strike="noStrike" kern="1200" cap="none" spc="0" normalizeH="0" baseline="0" noProof="0" dirty="0">
                <a:ln>
                  <a:noFill/>
                </a:ln>
                <a:solidFill>
                  <a:prstClr val="white"/>
                </a:solidFill>
                <a:effectLst/>
                <a:uLnTx/>
                <a:uFillTx/>
                <a:latin typeface="Palatino Linotype" panose="02040502050505030304"/>
                <a:ea typeface="+mn-ea"/>
                <a:cs typeface="+mn-cs"/>
              </a:rPr>
              <a:t> party</a:t>
            </a:r>
            <a:endParaRPr kumimoji="0" lang="en-NG" sz="1200" b="0" i="0" u="none" strike="noStrike" kern="1200" cap="none" spc="0" normalizeH="0" baseline="0" noProof="0" dirty="0">
              <a:ln>
                <a:noFill/>
              </a:ln>
              <a:solidFill>
                <a:prstClr val="white"/>
              </a:solidFill>
              <a:effectLst/>
              <a:uLnTx/>
              <a:uFillTx/>
              <a:latin typeface="Palatino Linotype" panose="02040502050505030304"/>
              <a:ea typeface="+mn-ea"/>
              <a:cs typeface="+mn-cs"/>
            </a:endParaRPr>
          </a:p>
        </p:txBody>
      </p:sp>
      <p:sp>
        <p:nvSpPr>
          <p:cNvPr id="3" name="Rectangle 2">
            <a:extLst>
              <a:ext uri="{FF2B5EF4-FFF2-40B4-BE49-F238E27FC236}">
                <a16:creationId xmlns:a16="http://schemas.microsoft.com/office/drawing/2014/main" id="{1B9C86B1-BBAF-431C-8974-EF478A8376DC}"/>
              </a:ext>
            </a:extLst>
          </p:cNvPr>
          <p:cNvSpPr/>
          <p:nvPr/>
        </p:nvSpPr>
        <p:spPr>
          <a:xfrm>
            <a:off x="10016197" y="253221"/>
            <a:ext cx="1772529" cy="1153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Palatino Linotype" panose="02040502050505030304"/>
                <a:ea typeface="+mn-ea"/>
                <a:cs typeface="+mn-cs"/>
              </a:rPr>
              <a:t>Approval in principle can be obtained from appropriate quarters for novel and unconventional projects</a:t>
            </a:r>
            <a:endParaRPr kumimoji="0" lang="en-NG" sz="1200" b="0" i="0" u="none" strike="noStrike" kern="1200" cap="none" spc="0" normalizeH="0" baseline="0" noProof="0" dirty="0">
              <a:ln>
                <a:noFill/>
              </a:ln>
              <a:solidFill>
                <a:prstClr val="white"/>
              </a:solidFill>
              <a:effectLst/>
              <a:uLnTx/>
              <a:uFillTx/>
              <a:latin typeface="Palatino Linotype" panose="02040502050505030304"/>
              <a:ea typeface="+mn-ea"/>
              <a:cs typeface="+mn-cs"/>
            </a:endParaRPr>
          </a:p>
        </p:txBody>
      </p:sp>
      <p:cxnSp>
        <p:nvCxnSpPr>
          <p:cNvPr id="5" name="Straight Arrow Connector 4">
            <a:extLst>
              <a:ext uri="{FF2B5EF4-FFF2-40B4-BE49-F238E27FC236}">
                <a16:creationId xmlns:a16="http://schemas.microsoft.com/office/drawing/2014/main" id="{CF0A8D1B-21B6-43D9-808F-63D11F4C8542}"/>
              </a:ext>
            </a:extLst>
          </p:cNvPr>
          <p:cNvCxnSpPr>
            <a:cxnSpLocks/>
            <a:stCxn id="2" idx="0"/>
          </p:cNvCxnSpPr>
          <p:nvPr/>
        </p:nvCxnSpPr>
        <p:spPr>
          <a:xfrm>
            <a:off x="3010487" y="5528603"/>
            <a:ext cx="281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Arrow: Down 7">
            <a:extLst>
              <a:ext uri="{FF2B5EF4-FFF2-40B4-BE49-F238E27FC236}">
                <a16:creationId xmlns:a16="http://schemas.microsoft.com/office/drawing/2014/main" id="{00AD81DF-2040-481B-A114-80EF2153FF51}"/>
              </a:ext>
            </a:extLst>
          </p:cNvPr>
          <p:cNvSpPr/>
          <p:nvPr/>
        </p:nvSpPr>
        <p:spPr>
          <a:xfrm flipV="1">
            <a:off x="3038622" y="5359787"/>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cxnSp>
        <p:nvCxnSpPr>
          <p:cNvPr id="7" name="Straight Connector 6">
            <a:extLst>
              <a:ext uri="{FF2B5EF4-FFF2-40B4-BE49-F238E27FC236}">
                <a16:creationId xmlns:a16="http://schemas.microsoft.com/office/drawing/2014/main" id="{F8913CD2-FD47-488D-A809-DC9AE6F4CFD4}"/>
              </a:ext>
            </a:extLst>
          </p:cNvPr>
          <p:cNvCxnSpPr/>
          <p:nvPr/>
        </p:nvCxnSpPr>
        <p:spPr>
          <a:xfrm>
            <a:off x="9009089" y="748665"/>
            <a:ext cx="1007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9AAB736-2FBE-4146-A446-C034618786C2}"/>
              </a:ext>
            </a:extLst>
          </p:cNvPr>
          <p:cNvCxnSpPr>
            <a:endCxn id="2" idx="0"/>
          </p:cNvCxnSpPr>
          <p:nvPr/>
        </p:nvCxnSpPr>
        <p:spPr>
          <a:xfrm flipH="1">
            <a:off x="3010487" y="5405506"/>
            <a:ext cx="228892" cy="1230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20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61656-AD6F-4AAB-BB3C-349D745755AC}"/>
              </a:ext>
            </a:extLst>
          </p:cNvPr>
          <p:cNvSpPr>
            <a:spLocks noGrp="1"/>
          </p:cNvSpPr>
          <p:nvPr>
            <p:ph type="title"/>
          </p:nvPr>
        </p:nvSpPr>
        <p:spPr/>
        <p:txBody>
          <a:bodyPr/>
          <a:lstStyle/>
          <a:p>
            <a:r>
              <a:rPr lang="en-GB" dirty="0"/>
              <a:t>PROCUREMENT PROCESS FLOW</a:t>
            </a:r>
            <a:endParaRPr lang="en-NG" dirty="0"/>
          </a:p>
        </p:txBody>
      </p:sp>
      <p:sp>
        <p:nvSpPr>
          <p:cNvPr id="3" name="Content Placeholder 2">
            <a:extLst>
              <a:ext uri="{FF2B5EF4-FFF2-40B4-BE49-F238E27FC236}">
                <a16:creationId xmlns:a16="http://schemas.microsoft.com/office/drawing/2014/main" id="{C1885314-6DBD-4430-B36E-CD37F8399F6C}"/>
              </a:ext>
            </a:extLst>
          </p:cNvPr>
          <p:cNvSpPr>
            <a:spLocks noGrp="1"/>
          </p:cNvSpPr>
          <p:nvPr>
            <p:ph idx="1"/>
          </p:nvPr>
        </p:nvSpPr>
        <p:spPr/>
        <p:txBody>
          <a:bodyPr/>
          <a:lstStyle/>
          <a:p>
            <a:endParaRPr lang="en-NG"/>
          </a:p>
        </p:txBody>
      </p:sp>
      <p:sp>
        <p:nvSpPr>
          <p:cNvPr id="4" name="Arrow: Right 3">
            <a:hlinkClick r:id="rId2" action="ppaction://hlinkfile"/>
            <a:extLst>
              <a:ext uri="{FF2B5EF4-FFF2-40B4-BE49-F238E27FC236}">
                <a16:creationId xmlns:a16="http://schemas.microsoft.com/office/drawing/2014/main" id="{7A725F3C-B73F-4E00-87D0-1511D2E2AF7C}"/>
              </a:ext>
            </a:extLst>
          </p:cNvPr>
          <p:cNvSpPr/>
          <p:nvPr/>
        </p:nvSpPr>
        <p:spPr>
          <a:xfrm>
            <a:off x="3798277" y="2799471"/>
            <a:ext cx="4923692" cy="1842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Tree>
    <p:extLst>
      <p:ext uri="{BB962C8B-B14F-4D97-AF65-F5344CB8AC3E}">
        <p14:creationId xmlns:p14="http://schemas.microsoft.com/office/powerpoint/2010/main" val="2038808714"/>
      </p:ext>
    </p:extLst>
  </p:cSld>
  <p:clrMapOvr>
    <a:masterClrMapping/>
  </p:clrMapOvr>
</p:sld>
</file>

<file path=ppt/theme/theme1.xml><?xml version="1.0" encoding="utf-8"?>
<a:theme xmlns:a="http://schemas.openxmlformats.org/drawingml/2006/main" name="Galler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1_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{5EA8E7D0-4ABD-D14A-8486-E5D7558726B9}tf10001119</Template>
  <TotalTime>4325</TotalTime>
  <Words>847</Words>
  <Application>Microsoft Office PowerPoint</Application>
  <PresentationFormat>Widescreen</PresentationFormat>
  <Paragraphs>128</Paragraphs>
  <Slides>24</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Slide Titles</vt:lpstr>
      </vt:variant>
      <vt:variant>
        <vt:i4>24</vt:i4>
      </vt:variant>
      <vt:variant>
        <vt:lpstr>Custom Shows</vt:lpstr>
      </vt:variant>
      <vt:variant>
        <vt:i4>1</vt:i4>
      </vt:variant>
    </vt:vector>
  </HeadingPairs>
  <TitlesOfParts>
    <vt:vector size="36" baseType="lpstr">
      <vt:lpstr>Arial</vt:lpstr>
      <vt:lpstr>Baskerville Old Face</vt:lpstr>
      <vt:lpstr>Bookman Old Style</vt:lpstr>
      <vt:lpstr>Calibri</vt:lpstr>
      <vt:lpstr>Cambria</vt:lpstr>
      <vt:lpstr>Century Gothic</vt:lpstr>
      <vt:lpstr>Garamond</vt:lpstr>
      <vt:lpstr>Palatino Linotype</vt:lpstr>
      <vt:lpstr>Wingdings 3</vt:lpstr>
      <vt:lpstr>Gallery</vt:lpstr>
      <vt:lpstr>1_Gallery</vt:lpstr>
      <vt:lpstr>PowerPoint Presentation</vt:lpstr>
      <vt:lpstr>GOODWILL MESSAGE BY THE HONOURABLE COMMISSIONER FOR FINANCE </vt:lpstr>
      <vt:lpstr>PUBLIC PROCUREMENT</vt:lpstr>
      <vt:lpstr>EXTANT LAW</vt:lpstr>
      <vt:lpstr>                                                  Procurement Cycle – PPA                                                                       Ease of Doing Business</vt:lpstr>
      <vt:lpstr>ONLINE VENDOR REGISTRATION FOR EASE OF DOING BUSINESS – DATA GATHERING</vt:lpstr>
      <vt:lpstr>ONLINE REGISTATION THROUGH OUR WEBSITE</vt:lpstr>
      <vt:lpstr>PowerPoint Presentation</vt:lpstr>
      <vt:lpstr>PROCUREMENT PROCESS FLOW</vt:lpstr>
      <vt:lpstr>Procurement Methods – Goods &amp; Works</vt:lpstr>
      <vt:lpstr>Selection Methods -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Effective Management Policies Can Help Change Behaviors, Perceptions and Improve the Relevance of Procurement Practice</vt:lpstr>
      <vt:lpstr>              CONCLUSION:  SALIENT AMENDMENTS IN THE NEW LAGOS STATE PUBLIC PROCUREMENT LAW 2021  The Governor of Lagos State, Mr Babajide Sanwo-Olu signed into law the Lagos State Public Procurement Law 2021 on the 15th of March, 2021. </vt:lpstr>
      <vt:lpstr>SALIENT AMENDMENTS IN THE NEW LAGOS STATE PUBLIC PROCUREMENT LAW 2021 CONT’D</vt:lpstr>
      <vt:lpstr>  THANKS FOR YOUR ATTENTION</vt:lpstr>
      <vt:lpstr>PowerPoint Presentation</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LAGOS TO GREATER HEIGHTS – THE PROCUREMENT SOLUTION</dc:title>
  <dc:creator>Windows User</dc:creator>
  <cp:lastModifiedBy>Idowu Onafowote</cp:lastModifiedBy>
  <cp:revision>94</cp:revision>
  <cp:lastPrinted>2021-02-17T16:48:32Z</cp:lastPrinted>
  <dcterms:created xsi:type="dcterms:W3CDTF">2020-02-17T09:26:00Z</dcterms:created>
  <dcterms:modified xsi:type="dcterms:W3CDTF">2021-07-09T11:39:25Z</dcterms:modified>
</cp:coreProperties>
</file>